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 id="267" r:id="rId4"/>
    <p:sldId id="258" r:id="rId5"/>
    <p:sldId id="259" r:id="rId6"/>
    <p:sldId id="260" r:id="rId7"/>
    <p:sldId id="261" r:id="rId8"/>
    <p:sldId id="263" r:id="rId9"/>
    <p:sldId id="264" r:id="rId10"/>
    <p:sldId id="265"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782C08-082A-4594-A128-43FC14613B7E}" type="datetimeFigureOut">
              <a:rPr lang="en-US" smtClean="0"/>
              <a:t>9/29/2011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9EC4A9-449F-4B88-93BD-DC2C01AC7428}"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782C08-082A-4594-A128-43FC14613B7E}" type="datetimeFigureOut">
              <a:rPr lang="en-US" smtClean="0"/>
              <a:t>9/29/2011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9EC4A9-449F-4B88-93BD-DC2C01AC7428}"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782C08-082A-4594-A128-43FC14613B7E}" type="datetimeFigureOut">
              <a:rPr lang="en-US" smtClean="0"/>
              <a:t>9/29/2011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9EC4A9-449F-4B88-93BD-DC2C01AC742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782C08-082A-4594-A128-43FC14613B7E}" type="datetimeFigureOut">
              <a:rPr lang="en-US" smtClean="0"/>
              <a:t>9/29/2011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9EC4A9-449F-4B88-93BD-DC2C01AC742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782C08-082A-4594-A128-43FC14613B7E}" type="datetimeFigureOut">
              <a:rPr lang="en-US" smtClean="0"/>
              <a:t>9/29/2011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9EC4A9-449F-4B88-93BD-DC2C01AC7428}"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782C08-082A-4594-A128-43FC14613B7E}" type="datetimeFigureOut">
              <a:rPr lang="en-US" smtClean="0"/>
              <a:t>9/29/2011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9EC4A9-449F-4B88-93BD-DC2C01AC7428}"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782C08-082A-4594-A128-43FC14613B7E}" type="datetimeFigureOut">
              <a:rPr lang="en-US" smtClean="0"/>
              <a:t>9/29/2011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D9EC4A9-449F-4B88-93BD-DC2C01AC742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782C08-082A-4594-A128-43FC14613B7E}" type="datetimeFigureOut">
              <a:rPr lang="en-US" smtClean="0"/>
              <a:t>9/29/2011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D9EC4A9-449F-4B88-93BD-DC2C01AC742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782C08-082A-4594-A128-43FC14613B7E}" type="datetimeFigureOut">
              <a:rPr lang="en-US" smtClean="0"/>
              <a:t>9/29/2011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D9EC4A9-449F-4B88-93BD-DC2C01AC742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782C08-082A-4594-A128-43FC14613B7E}" type="datetimeFigureOut">
              <a:rPr lang="en-US" smtClean="0"/>
              <a:t>9/29/2011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9EC4A9-449F-4B88-93BD-DC2C01AC742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782C08-082A-4594-A128-43FC14613B7E}" type="datetimeFigureOut">
              <a:rPr lang="en-US" smtClean="0"/>
              <a:t>9/29/2011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9EC4A9-449F-4B88-93BD-DC2C01AC7428}"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782C08-082A-4594-A128-43FC14613B7E}" type="datetimeFigureOut">
              <a:rPr lang="en-US" smtClean="0"/>
              <a:t>9/29/2011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9EC4A9-449F-4B88-93BD-DC2C01AC7428}"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normAutofit/>
          </a:bodyPr>
          <a:lstStyle/>
          <a:p>
            <a:r>
              <a:rPr lang="es-ES" sz="3200" b="1" u="sng" dirty="0"/>
              <a:t>Necesidades de los Adolescentes </a:t>
            </a:r>
            <a:r>
              <a:rPr lang="en-US" sz="3200" dirty="0"/>
              <a:t/>
            </a:r>
            <a:br>
              <a:rPr lang="en-US" sz="3200" dirty="0"/>
            </a:br>
            <a:r>
              <a:rPr lang="es-ES" sz="3200" dirty="0"/>
              <a:t> </a:t>
            </a:r>
            <a:r>
              <a:rPr lang="en-US" sz="3200" dirty="0"/>
              <a:t/>
            </a:r>
            <a:br>
              <a:rPr lang="en-US" sz="3200" dirty="0"/>
            </a:br>
            <a:r>
              <a:rPr lang="es-ES" sz="3200" b="1" dirty="0"/>
              <a:t>Ser Valorados.  </a:t>
            </a:r>
            <a:r>
              <a:rPr lang="es-ES" sz="3200" dirty="0"/>
              <a:t>"Estoy orgulloso de ti".</a:t>
            </a:r>
            <a:r>
              <a:rPr lang="en-US" sz="3200" dirty="0"/>
              <a:t/>
            </a:r>
            <a:br>
              <a:rPr lang="en-US" sz="3200" dirty="0"/>
            </a:br>
            <a:r>
              <a:rPr lang="es-ES" sz="3200" dirty="0"/>
              <a:t>Con esta frase tan simple, ayudamos a construir la autoestima de nuestro hijo. </a:t>
            </a:r>
            <a:r>
              <a:rPr lang="es-ES" sz="3200" dirty="0" smtClean="0"/>
              <a:t/>
            </a:r>
            <a:br>
              <a:rPr lang="es-ES" sz="3200" dirty="0" smtClean="0"/>
            </a:br>
            <a:r>
              <a:rPr lang="es-ES" sz="3200" dirty="0" smtClean="0"/>
              <a:t>Es </a:t>
            </a:r>
            <a:r>
              <a:rPr lang="es-ES" sz="3200" dirty="0"/>
              <a:t>probable que se la digamos cuando consigue algún éxito, pero un adolescente la necesita especialmente cuando falla. </a:t>
            </a:r>
            <a:r>
              <a:rPr lang="es-ES" sz="3200" dirty="0" smtClean="0"/>
              <a:t/>
            </a:r>
            <a:br>
              <a:rPr lang="es-ES" sz="3200" dirty="0" smtClean="0"/>
            </a:br>
            <a:r>
              <a:rPr lang="es-ES" sz="3200" dirty="0" smtClean="0"/>
              <a:t>Estamos </a:t>
            </a:r>
            <a:r>
              <a:rPr lang="es-ES" sz="3200" dirty="0"/>
              <a:t>orgullosos de él porque es nuestro hijo... y no hacen falta más motivos. Y, sin embargo, muchos adolescentes de hoy en día pueden no tener la suerte de escuchar este mensaje a menudo.</a:t>
            </a:r>
            <a:r>
              <a:rPr lang="en-US" sz="3200" dirty="0"/>
              <a:t/>
            </a:r>
            <a:br>
              <a:rPr lang="en-US" sz="3200" dirty="0"/>
            </a:b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4"/>
          </a:lnRef>
          <a:fillRef idx="2">
            <a:schemeClr val="accent4"/>
          </a:fillRef>
          <a:effectRef idx="1">
            <a:schemeClr val="accent4"/>
          </a:effectRef>
          <a:fontRef idx="minor">
            <a:schemeClr val="dk1"/>
          </a:fontRef>
        </p:style>
        <p:txBody>
          <a:bodyPr>
            <a:normAutofit/>
          </a:bodyPr>
          <a:lstStyle/>
          <a:p>
            <a:r>
              <a:rPr lang="es-ES" sz="3200" dirty="0"/>
              <a:t>Pero hay otra razón por la que nos cuesta tanto a los padres confiar en nuestros hijos</a:t>
            </a:r>
            <a:r>
              <a:rPr lang="es-ES" sz="3200" dirty="0" smtClean="0"/>
              <a:t>.</a:t>
            </a:r>
            <a:br>
              <a:rPr lang="es-ES" sz="3200" dirty="0" smtClean="0"/>
            </a:br>
            <a:r>
              <a:rPr lang="es-ES" sz="3200" dirty="0" smtClean="0"/>
              <a:t> </a:t>
            </a:r>
            <a:r>
              <a:rPr lang="es-ES" sz="3200" dirty="0"/>
              <a:t>Nos conocemos bien a nosotros mismos y, seguramente, hemos experimentado de primera mano todos los riesgos, situaciones y peligros de esta etapa. </a:t>
            </a:r>
            <a:r>
              <a:rPr lang="es-ES" sz="3200" dirty="0" smtClean="0"/>
              <a:t/>
            </a:r>
            <a:br>
              <a:rPr lang="es-ES" sz="3200" dirty="0" smtClean="0"/>
            </a:br>
            <a:r>
              <a:rPr lang="es-ES" sz="3200" dirty="0" smtClean="0"/>
              <a:t>Sabemos </a:t>
            </a:r>
            <a:r>
              <a:rPr lang="es-ES" sz="3200" dirty="0"/>
              <a:t>qué fácil es ceder a las presiones del ambiente cuando no se está preparado. </a:t>
            </a:r>
            <a:r>
              <a:rPr lang="es-ES" sz="3200" dirty="0" smtClean="0"/>
              <a:t/>
            </a:r>
            <a:br>
              <a:rPr lang="es-ES" sz="3200" dirty="0" smtClean="0"/>
            </a:br>
            <a:r>
              <a:rPr lang="es-ES" sz="3200" dirty="0" smtClean="0"/>
              <a:t>Esto </a:t>
            </a:r>
            <a:r>
              <a:rPr lang="es-ES" sz="3200" dirty="0"/>
              <a:t>nos previene de dar a nuestros hijos una confianza sin límites.</a:t>
            </a:r>
            <a:r>
              <a:rPr lang="en-US" sz="3200" dirty="0"/>
              <a:t/>
            </a:r>
            <a:br>
              <a:rPr lang="en-US" sz="3200" dirty="0"/>
            </a:b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4"/>
          </a:lnRef>
          <a:fillRef idx="2">
            <a:schemeClr val="accent4"/>
          </a:fillRef>
          <a:effectRef idx="1">
            <a:schemeClr val="accent4"/>
          </a:effectRef>
          <a:fontRef idx="minor">
            <a:schemeClr val="dk1"/>
          </a:fontRef>
        </p:style>
        <p:txBody>
          <a:bodyPr>
            <a:normAutofit/>
          </a:bodyPr>
          <a:lstStyle/>
          <a:p>
            <a:r>
              <a:rPr lang="es-ES" sz="3200" dirty="0"/>
              <a:t>De hecho, no estaríamos haciendo bien nuestro trabajo de padres si permitimos que nuestros hijos se encuentren en situaciones donde el grado de riesgo es más elevado que su nivel de madurez</a:t>
            </a:r>
            <a:r>
              <a:rPr lang="es-ES" sz="3200" dirty="0" smtClean="0"/>
              <a:t>.</a:t>
            </a:r>
            <a:r>
              <a:rPr lang="es-ES" sz="3200" dirty="0"/>
              <a:t> </a:t>
            </a:r>
            <a:r>
              <a:rPr lang="en-US" sz="3200" dirty="0"/>
              <a:t/>
            </a:r>
            <a:br>
              <a:rPr lang="en-US" sz="3200" dirty="0"/>
            </a:br>
            <a:r>
              <a:rPr lang="en-US" sz="3200" dirty="0" smtClean="0"/>
              <a:t/>
            </a:r>
            <a:br>
              <a:rPr lang="en-US" sz="3200" dirty="0" smtClean="0"/>
            </a:br>
            <a:r>
              <a:rPr lang="es-ES" sz="3200" b="1" dirty="0" smtClean="0"/>
              <a:t>5 </a:t>
            </a:r>
            <a:r>
              <a:rPr lang="es-ES" sz="3200" b="1" dirty="0"/>
              <a:t>Cariño</a:t>
            </a:r>
            <a:r>
              <a:rPr lang="es-ES" sz="3200" dirty="0"/>
              <a:t>  "Te quiero</a:t>
            </a:r>
            <a:r>
              <a:rPr lang="es-ES" sz="3200" dirty="0" smtClean="0"/>
              <a:t>".</a:t>
            </a:r>
            <a:r>
              <a:rPr lang="es-ES" sz="3200" dirty="0"/>
              <a:t> </a:t>
            </a:r>
            <a:r>
              <a:rPr lang="en-US" sz="3200" dirty="0"/>
              <a:t/>
            </a:r>
            <a:br>
              <a:rPr lang="en-US" sz="3200" dirty="0"/>
            </a:br>
            <a:r>
              <a:rPr lang="es-ES" sz="3200" dirty="0"/>
              <a:t>A veces, podemos perder muchas oportunidades de expresar amor y cariño - y de recibirlo - sólo porque no nos lo hemos propuestos como un objetivo consciente. </a:t>
            </a:r>
            <a:r>
              <a:rPr lang="es-ES" sz="3200" dirty="0" smtClean="0"/>
              <a:t/>
            </a:r>
            <a:br>
              <a:rPr lang="es-ES" sz="3200" dirty="0" smtClean="0"/>
            </a:br>
            <a:r>
              <a:rPr lang="es-ES" sz="3200" dirty="0" smtClean="0"/>
              <a:t>Y</a:t>
            </a:r>
            <a:r>
              <a:rPr lang="es-ES" sz="3200" dirty="0"/>
              <a:t>, sin embargo, es el mensaje más importante que chicos y chicas quieren oír de sus padres.</a:t>
            </a:r>
            <a:r>
              <a:rPr lang="en-US" sz="3200" dirty="0"/>
              <a:t/>
            </a:r>
            <a:br>
              <a:rPr lang="en-US" sz="3200" dirty="0"/>
            </a:br>
            <a:endParaRPr 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normAutofit/>
          </a:bodyPr>
          <a:lstStyle/>
          <a:p>
            <a:r>
              <a:rPr lang="es-ES" sz="3200" dirty="0"/>
              <a:t>El amor es el ingrediente esencial de una familia sana. Un "te quiero", dicho en voz alta y a menudo, nos ayuda a saber quiénes somos y por qué hemos nacido. </a:t>
            </a:r>
            <a:r>
              <a:rPr lang="es-ES" sz="3200" dirty="0" smtClean="0"/>
              <a:t/>
            </a:r>
            <a:br>
              <a:rPr lang="es-ES" sz="3200" dirty="0" smtClean="0"/>
            </a:br>
            <a:r>
              <a:rPr lang="es-ES" sz="3200" dirty="0" smtClean="0"/>
              <a:t>Cuando </a:t>
            </a:r>
            <a:r>
              <a:rPr lang="es-ES" sz="3200" dirty="0"/>
              <a:t>un adolescente </a:t>
            </a:r>
            <a:r>
              <a:rPr lang="es-ES" sz="3200" dirty="0" smtClean="0"/>
              <a:t>no </a:t>
            </a:r>
            <a:r>
              <a:rPr lang="es-ES" sz="3200" dirty="0"/>
              <a:t>está seguro del amor de sus padres, los otros cuatro mensajes anteriores no significan nada. </a:t>
            </a:r>
            <a:r>
              <a:rPr lang="es-ES" sz="3200" dirty="0" smtClean="0"/>
              <a:t/>
            </a:r>
            <a:br>
              <a:rPr lang="es-ES" sz="3200" dirty="0" smtClean="0"/>
            </a:br>
            <a:r>
              <a:rPr lang="es-ES" sz="3200" dirty="0" smtClean="0"/>
              <a:t>Necesitan </a:t>
            </a:r>
            <a:r>
              <a:rPr lang="es-ES" sz="3200" dirty="0"/>
              <a:t>que le digan que les quieren y que se lo demuestren. </a:t>
            </a:r>
            <a:r>
              <a:rPr lang="es-ES" sz="3200" dirty="0" smtClean="0"/>
              <a:t/>
            </a:r>
            <a:br>
              <a:rPr lang="es-ES" sz="3200" dirty="0" smtClean="0"/>
            </a:br>
            <a:r>
              <a:rPr lang="es-ES" sz="3200" dirty="0" smtClean="0"/>
              <a:t>¿</a:t>
            </a:r>
            <a:r>
              <a:rPr lang="es-ES" sz="3200" dirty="0"/>
              <a:t>Cómo pueden estar  </a:t>
            </a:r>
            <a:r>
              <a:rPr lang="es-ES" sz="3200" dirty="0" smtClean="0"/>
              <a:t>seguros </a:t>
            </a:r>
            <a:r>
              <a:rPr lang="es-ES" sz="3200" dirty="0"/>
              <a:t>de que les quieren si nunca se lo han dicho? ¿Cómo pueden estar seguros si sus padres nunca pasan el tiempo con él?</a:t>
            </a:r>
            <a:r>
              <a:rPr lang="en-US" sz="3200" dirty="0"/>
              <a:t/>
            </a:r>
            <a:br>
              <a:rPr lang="en-US" sz="3200" dirty="0"/>
            </a:b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normAutofit/>
          </a:bodyPr>
          <a:lstStyle/>
          <a:p>
            <a:r>
              <a:rPr lang="es-ES" sz="3200" dirty="0"/>
              <a:t>La manera de demostrar el amor a un hijo es dedicándole Tiempo. Darle regalos, proveerle de comida y ropa, mostrarle cariño de otras maneras está bien, pero también hay que estar dispuesto a perder tiempo con nuestro hijo adolescente: </a:t>
            </a:r>
            <a:r>
              <a:rPr lang="es-ES" sz="3200" dirty="0" smtClean="0"/>
              <a:t/>
            </a:r>
            <a:br>
              <a:rPr lang="es-ES" sz="3200" dirty="0" smtClean="0"/>
            </a:br>
            <a:r>
              <a:rPr lang="es-ES" sz="3200" dirty="0" smtClean="0"/>
              <a:t>ir </a:t>
            </a:r>
            <a:r>
              <a:rPr lang="es-ES" sz="3200" dirty="0"/>
              <a:t>de pesca, ir de tiendas juntos</a:t>
            </a:r>
            <a:r>
              <a:rPr lang="es-ES" sz="3200" dirty="0" smtClean="0"/>
              <a:t>...</a:t>
            </a:r>
            <a:r>
              <a:rPr lang="es-ES" sz="3200" dirty="0"/>
              <a:t> </a:t>
            </a:r>
            <a:r>
              <a:rPr lang="en-US" sz="3200" dirty="0"/>
              <a:t/>
            </a:r>
            <a:br>
              <a:rPr lang="en-US" sz="3200" dirty="0"/>
            </a:br>
            <a:r>
              <a:rPr lang="es-ES" sz="3200" dirty="0"/>
              <a:t>Relacionarse, comunicarse, cuesta trabajo. </a:t>
            </a:r>
            <a:r>
              <a:rPr lang="es-ES" sz="3200" dirty="0" smtClean="0"/>
              <a:t/>
            </a:r>
            <a:br>
              <a:rPr lang="es-ES" sz="3200" dirty="0" smtClean="0"/>
            </a:br>
            <a:r>
              <a:rPr lang="es-ES" sz="3200" dirty="0" smtClean="0"/>
              <a:t>Esto </a:t>
            </a:r>
            <a:r>
              <a:rPr lang="es-ES" sz="3200" dirty="0"/>
              <a:t>ocurre en el matrimonio, en la amistad y en la relación entre padres e hijos. </a:t>
            </a:r>
            <a:r>
              <a:rPr lang="es-ES" sz="3200" dirty="0" smtClean="0"/>
              <a:t>Con </a:t>
            </a:r>
            <a:r>
              <a:rPr lang="es-ES" sz="3200" dirty="0"/>
              <a:t>un adolescente cuesta más, porque crece y gana más independencia constantemente, y por eso puede llegar a frustrarnos. No dejemos que ocurra en nuestra familia. </a:t>
            </a:r>
            <a:r>
              <a:rPr lang="en-US" sz="3200" dirty="0"/>
              <a:t/>
            </a:r>
            <a:br>
              <a:rPr lang="en-US" sz="3200" dirty="0"/>
            </a:b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a:bodyPr>
          <a:lstStyle/>
          <a:p>
            <a:r>
              <a:rPr lang="es-ES" sz="3200" b="1" dirty="0"/>
              <a:t>Para pensar. </a:t>
            </a:r>
            <a:r>
              <a:rPr lang="es-ES" sz="3200" dirty="0"/>
              <a:t> - ¿Has dicho alguna vez a tu hijo: "Hijo, ¿sabes que estoy orgulloso de ti, y no me importa nada más?" La palabra orgullo en este contexto se relaciona cercanamente con la de amor. </a:t>
            </a:r>
            <a:r>
              <a:rPr lang="es-ES" sz="3200" dirty="0" smtClean="0"/>
              <a:t/>
            </a:r>
            <a:br>
              <a:rPr lang="es-ES" sz="3200" dirty="0" smtClean="0"/>
            </a:br>
            <a:r>
              <a:rPr lang="es-ES" sz="3200" dirty="0" smtClean="0"/>
              <a:t>Así</a:t>
            </a:r>
            <a:r>
              <a:rPr lang="es-ES" sz="3200" dirty="0"/>
              <a:t>, tu hijo sabrá que quieres decirle que esta feliz porque él es tu hijo.</a:t>
            </a:r>
            <a:r>
              <a:rPr lang="en-US" sz="3200" dirty="0"/>
              <a:t/>
            </a:r>
            <a:br>
              <a:rPr lang="en-US" sz="3200" dirty="0"/>
            </a:br>
            <a:r>
              <a:rPr lang="es-ES" sz="3200" dirty="0"/>
              <a:t> - Cuando mejores tu modo de escuchar, tu hijo también aprenderá a escuchar mejor. </a:t>
            </a:r>
            <a:r>
              <a:rPr lang="es-ES" sz="3200" dirty="0" smtClean="0"/>
              <a:t/>
            </a:r>
            <a:br>
              <a:rPr lang="es-ES" sz="3200" dirty="0" smtClean="0"/>
            </a:br>
            <a:r>
              <a:rPr lang="es-ES" sz="3200" dirty="0" smtClean="0"/>
              <a:t>Imagina </a:t>
            </a:r>
            <a:r>
              <a:rPr lang="es-ES" sz="3200" dirty="0"/>
              <a:t>el impacto positivo que tendrá en la calidad de la conversación en tu hogar.</a:t>
            </a:r>
            <a:r>
              <a:rPr lang="en-US" sz="3200" dirty="0"/>
              <a:t/>
            </a:r>
            <a:br>
              <a:rPr lang="en-US" sz="3200" dirty="0"/>
            </a:br>
            <a:r>
              <a:rPr lang="es-ES" sz="3200" dirty="0"/>
              <a:t> </a:t>
            </a:r>
            <a:r>
              <a:rPr lang="en-US" sz="3200" dirty="0"/>
              <a:t/>
            </a:r>
            <a:br>
              <a:rPr lang="en-US" sz="3200" dirty="0"/>
            </a:b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r>
              <a:rPr lang="es-ES" sz="3200" dirty="0"/>
              <a:t>- Tu hijo adolescente necesita abrir una cuenta personal de autoestima basada en lo que es como persona, no por sus actuaciones diarias. </a:t>
            </a:r>
            <a:r>
              <a:rPr lang="es-ES" sz="3200" dirty="0" smtClean="0"/>
              <a:t/>
            </a:r>
            <a:br>
              <a:rPr lang="es-ES" sz="3200" dirty="0" smtClean="0"/>
            </a:br>
            <a:r>
              <a:rPr lang="es-ES" sz="3200" dirty="0" smtClean="0"/>
              <a:t>Así</a:t>
            </a:r>
            <a:r>
              <a:rPr lang="es-ES" sz="3200" dirty="0"/>
              <a:t>, cuando falle, puede retirar de esa cuenta la </a:t>
            </a:r>
            <a:r>
              <a:rPr lang="en-US" sz="3200" dirty="0"/>
              <a:t/>
            </a:r>
            <a:br>
              <a:rPr lang="en-US" sz="3200" dirty="0"/>
            </a:br>
            <a:r>
              <a:rPr lang="es-ES" sz="3200" dirty="0"/>
              <a:t>cantidad necesaria. </a:t>
            </a:r>
            <a:r>
              <a:rPr lang="es-ES" sz="3200" dirty="0" smtClean="0"/>
              <a:t/>
            </a:r>
            <a:br>
              <a:rPr lang="es-ES" sz="3200" dirty="0" smtClean="0"/>
            </a:br>
            <a:r>
              <a:rPr lang="es-ES" sz="3200" dirty="0" smtClean="0"/>
              <a:t>Si </a:t>
            </a:r>
            <a:r>
              <a:rPr lang="es-ES" sz="3200" dirty="0"/>
              <a:t>no tiene ese reconocimiento, puede acudir a lugares equivocados en su busca.</a:t>
            </a:r>
            <a:r>
              <a:rPr lang="en-US" sz="3200" dirty="0"/>
              <a:t/>
            </a:r>
            <a:br>
              <a:rPr lang="en-US" sz="3200" dirty="0"/>
            </a:br>
            <a:r>
              <a:rPr lang="es-ES" sz="3200" dirty="0"/>
              <a:t> - No se trata de decir</a:t>
            </a:r>
            <a:r>
              <a:rPr lang="es-ES" sz="3200" dirty="0" smtClean="0"/>
              <a:t>:</a:t>
            </a:r>
            <a:br>
              <a:rPr lang="es-ES" sz="3200" dirty="0" smtClean="0"/>
            </a:br>
            <a:r>
              <a:rPr lang="es-ES" sz="3200" dirty="0" smtClean="0"/>
              <a:t> </a:t>
            </a:r>
            <a:r>
              <a:rPr lang="es-ES" sz="3200" dirty="0"/>
              <a:t>"Comprendo exactamente cómo te sientes". </a:t>
            </a:r>
            <a:r>
              <a:rPr lang="es-ES" sz="3200" dirty="0" smtClean="0"/>
              <a:t/>
            </a:r>
            <a:br>
              <a:rPr lang="es-ES" sz="3200" dirty="0" smtClean="0"/>
            </a:br>
            <a:r>
              <a:rPr lang="es-ES" sz="3200" dirty="0" smtClean="0"/>
              <a:t>Suena </a:t>
            </a:r>
            <a:r>
              <a:rPr lang="es-ES" sz="3200" dirty="0"/>
              <a:t>a querer apartarse de sus sentimientos y querer buscar una solución rápida al problema.</a:t>
            </a:r>
            <a:r>
              <a:rPr lang="en-US" sz="3200" dirty="0"/>
              <a:t/>
            </a:r>
            <a:br>
              <a:rPr lang="en-US" sz="3200" dirty="0"/>
            </a:b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4"/>
          </a:lnRef>
          <a:fillRef idx="2">
            <a:schemeClr val="accent4"/>
          </a:fillRef>
          <a:effectRef idx="1">
            <a:schemeClr val="accent4"/>
          </a:effectRef>
          <a:fontRef idx="minor">
            <a:schemeClr val="dk1"/>
          </a:fontRef>
        </p:style>
        <p:txBody>
          <a:bodyPr>
            <a:normAutofit/>
          </a:bodyPr>
          <a:lstStyle/>
          <a:p>
            <a:r>
              <a:rPr lang="es-ES" sz="3200" dirty="0"/>
              <a:t> - Existe el peligro de poner un nivel demasiado alto a los hijos. </a:t>
            </a:r>
            <a:r>
              <a:rPr lang="es-ES" sz="3200" dirty="0" smtClean="0"/>
              <a:t/>
            </a:r>
            <a:br>
              <a:rPr lang="es-ES" sz="3200" dirty="0" smtClean="0"/>
            </a:br>
            <a:r>
              <a:rPr lang="es-ES" sz="3200" dirty="0" smtClean="0"/>
              <a:t>Si </a:t>
            </a:r>
            <a:r>
              <a:rPr lang="es-ES" sz="3200" dirty="0"/>
              <a:t>los adolescentes llegan a creer que necesitan sacar todo sobresalientes para que sus padres les acepten, pueden deducir que a sus padres sólo les importa los éxitos... no las personas. </a:t>
            </a:r>
            <a:r>
              <a:rPr lang="es-ES" sz="3200" dirty="0" smtClean="0"/>
              <a:t/>
            </a:r>
            <a:br>
              <a:rPr lang="es-ES" sz="3200" dirty="0" smtClean="0"/>
            </a:br>
            <a:r>
              <a:rPr lang="es-ES" sz="3200" dirty="0" smtClean="0"/>
              <a:t>Y </a:t>
            </a:r>
            <a:r>
              <a:rPr lang="es-ES" sz="3200" dirty="0"/>
              <a:t>así, como resultado, no intentarán hacer lo mejor que puedan</a:t>
            </a:r>
            <a:r>
              <a:rPr lang="es-ES" sz="3200" dirty="0" smtClean="0"/>
              <a:t>.</a:t>
            </a:r>
            <a:r>
              <a:rPr lang="es-ES" sz="3200" dirty="0"/>
              <a:t> 	</a:t>
            </a:r>
            <a:r>
              <a:rPr lang="en-US" sz="3200" dirty="0"/>
              <a:t/>
            </a:r>
            <a:br>
              <a:rPr lang="en-US" sz="3200" dirty="0"/>
            </a:br>
            <a:r>
              <a:rPr lang="es-ES" sz="3200" dirty="0"/>
              <a:t>- Es </a:t>
            </a:r>
            <a:r>
              <a:rPr lang="es-ES" sz="3200" dirty="0" smtClean="0"/>
              <a:t>importante que </a:t>
            </a:r>
            <a:r>
              <a:rPr lang="es-ES" sz="3200" dirty="0"/>
              <a:t>le ayudes a tener esta distinción clara en la cabeza: se puede aceptar a la persona aunque no se apruebe el comportamiento.</a:t>
            </a: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Autofit/>
          </a:bodyPr>
          <a:lstStyle/>
          <a:p>
            <a:r>
              <a:rPr lang="es-ES" sz="3200" dirty="0" smtClean="0"/>
              <a:t/>
            </a:r>
            <a:br>
              <a:rPr lang="es-ES" sz="3200" dirty="0" smtClean="0"/>
            </a:br>
            <a:r>
              <a:rPr lang="es-ES" sz="3200" dirty="0" smtClean="0"/>
              <a:t>Estas </a:t>
            </a:r>
            <a:r>
              <a:rPr lang="es-ES" sz="3200" dirty="0"/>
              <a:t>orgullosos de él, porque es tu  hijo, </a:t>
            </a:r>
            <a:r>
              <a:rPr lang="en-US" sz="3200" dirty="0"/>
              <a:t/>
            </a:r>
            <a:br>
              <a:rPr lang="en-US" sz="3200" dirty="0"/>
            </a:br>
            <a:r>
              <a:rPr lang="es-ES" sz="3200" dirty="0"/>
              <a:t>pero no de lo que ha hecho, dejándole claro que tu enojo se refiere sólo a sus acciones, no a él como persona.</a:t>
            </a:r>
            <a:r>
              <a:rPr lang="en-US" sz="3200" dirty="0"/>
              <a:t/>
            </a:r>
            <a:br>
              <a:rPr lang="en-US" sz="3200" dirty="0"/>
            </a:br>
            <a:r>
              <a:rPr lang="es-ES" sz="3200" dirty="0"/>
              <a:t> </a:t>
            </a:r>
            <a:r>
              <a:rPr lang="es-ES" sz="3200" b="1" dirty="0" smtClean="0"/>
              <a:t>Y </a:t>
            </a:r>
            <a:r>
              <a:rPr lang="es-ES" sz="3200" b="1" dirty="0"/>
              <a:t>Actuar.</a:t>
            </a:r>
            <a:r>
              <a:rPr lang="es-MX" sz="3200" dirty="0"/>
              <a:t>  </a:t>
            </a:r>
            <a:r>
              <a:rPr lang="es-ES" sz="3200" dirty="0"/>
              <a:t>Podemos ser tan despistados, ocupados en tantas cosas intrascendentes, que nos olvidemos de las necesidades comunicativas de nuestros hijos. </a:t>
            </a:r>
            <a:r>
              <a:rPr lang="es-ES" sz="3200" dirty="0" smtClean="0"/>
              <a:t/>
            </a:r>
            <a:br>
              <a:rPr lang="es-ES" sz="3200" dirty="0" smtClean="0"/>
            </a:br>
            <a:r>
              <a:rPr lang="es-ES" sz="3200" dirty="0" smtClean="0"/>
              <a:t>Si </a:t>
            </a:r>
            <a:r>
              <a:rPr lang="es-ES" sz="3200" dirty="0"/>
              <a:t>disponemos de una agenda de trabajo, o un calendario que veamos todos los días, podemos hacer alguna señal para recordar: </a:t>
            </a:r>
            <a:r>
              <a:rPr lang="es-ES" sz="3200" dirty="0" smtClean="0"/>
              <a:t>"</a:t>
            </a:r>
            <a:r>
              <a:rPr lang="es-ES" sz="3200" dirty="0"/>
              <a:t>Ojo, en esta semana no he hablado con mi hijo ni una sola vez</a:t>
            </a:r>
            <a:r>
              <a:rPr lang="es-ES" sz="3200" dirty="0" smtClean="0"/>
              <a:t>".</a:t>
            </a:r>
            <a:br>
              <a:rPr lang="es-ES" sz="3200" dirty="0" smtClean="0"/>
            </a:br>
            <a:r>
              <a:rPr lang="es-ES" sz="3200" dirty="0" smtClean="0"/>
              <a:t>Así nos ayude Dios. Atte. Pastor Aguilar.</a:t>
            </a:r>
            <a:r>
              <a:rPr lang="en-US" sz="3200" dirty="0"/>
              <a:t/>
            </a:r>
            <a:br>
              <a:rPr lang="en-US" sz="3200" dirty="0"/>
            </a:br>
            <a:r>
              <a:rPr lang="es-MX" sz="3200" dirty="0"/>
              <a:t> </a:t>
            </a:r>
            <a:r>
              <a:rPr lang="en-US" sz="3200" dirty="0"/>
              <a:t/>
            </a:r>
            <a:br>
              <a:rPr lang="en-US" sz="3200" dirty="0"/>
            </a:b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a:bodyPr>
          <a:lstStyle/>
          <a:p>
            <a:r>
              <a:rPr lang="es-ES" sz="3200" dirty="0"/>
              <a:t>Deberíamos estar orgullosos de nuestro hijo y reconocerle por lo que es y por los esfuerzos sinceros que hace por mejorar, sin compararle con otros y sin establecer metas arbitrarias como sacar todo sobresaliente, por ejemplo. </a:t>
            </a:r>
            <a:r>
              <a:rPr lang="es-ES" sz="3200" dirty="0" smtClean="0"/>
              <a:t/>
            </a:r>
            <a:br>
              <a:rPr lang="es-ES" sz="3200" dirty="0" smtClean="0"/>
            </a:br>
            <a:r>
              <a:rPr lang="es-ES" sz="3200" dirty="0" smtClean="0"/>
              <a:t>Sentirse </a:t>
            </a:r>
            <a:r>
              <a:rPr lang="es-ES" sz="3200" dirty="0"/>
              <a:t>orgulloso de un hijo no debería basarse en los puntos anotados en un partido de baloncesto, ni de las notas conseguidas.</a:t>
            </a:r>
            <a:r>
              <a:rPr lang="en-US" sz="3200" dirty="0"/>
              <a:t/>
            </a:r>
            <a:br>
              <a:rPr lang="en-US" sz="3200" dirty="0"/>
            </a:br>
            <a:r>
              <a:rPr lang="es-ES" sz="3200" dirty="0"/>
              <a:t> </a:t>
            </a:r>
            <a:r>
              <a:rPr lang="en-US" sz="3200" dirty="0"/>
              <a:t/>
            </a:r>
            <a:br>
              <a:rPr lang="en-US" sz="3200" dirty="0"/>
            </a:br>
            <a:r>
              <a:rPr lang="es-ES" sz="3200" dirty="0"/>
              <a:t>Puede que resulte difícil estar orgulloso de un hijo cuando toma decisiones equivocadas o cuando falla.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r>
              <a:rPr lang="es-ES" sz="3200" dirty="0" smtClean="0"/>
              <a:t>Sin </a:t>
            </a:r>
            <a:r>
              <a:rPr lang="es-ES" sz="3200" dirty="0"/>
              <a:t>embargo, nunca debemos permitir que se esfume el cariño. </a:t>
            </a:r>
            <a:r>
              <a:rPr lang="es-ES" sz="3200" dirty="0" smtClean="0"/>
              <a:t/>
            </a:r>
            <a:br>
              <a:rPr lang="es-ES" sz="3200" dirty="0" smtClean="0"/>
            </a:br>
            <a:r>
              <a:rPr lang="es-ES" sz="3200" dirty="0" smtClean="0"/>
              <a:t>Cuando </a:t>
            </a:r>
            <a:r>
              <a:rPr lang="es-ES" sz="3200" dirty="0"/>
              <a:t>falle, no diremos: "no llegarás nunca a ninguna parte". </a:t>
            </a:r>
            <a:r>
              <a:rPr lang="es-ES" sz="3200" dirty="0" smtClean="0"/>
              <a:t/>
            </a:r>
            <a:br>
              <a:rPr lang="es-ES" sz="3200" dirty="0" smtClean="0"/>
            </a:br>
            <a:r>
              <a:rPr lang="es-ES" sz="3200" dirty="0" smtClean="0"/>
              <a:t>Un </a:t>
            </a:r>
            <a:r>
              <a:rPr lang="es-ES" sz="3200" dirty="0"/>
              <a:t>simple descuido y cuatro o cinco palabras pueden llegar a herirle profundamente. </a:t>
            </a:r>
            <a:r>
              <a:rPr lang="es-ES" sz="3200" dirty="0" smtClean="0"/>
              <a:t/>
            </a:r>
            <a:br>
              <a:rPr lang="es-ES" sz="3200" dirty="0" smtClean="0"/>
            </a:br>
            <a:r>
              <a:rPr lang="es-ES" sz="3200" dirty="0" smtClean="0"/>
              <a:t>En </a:t>
            </a:r>
            <a:r>
              <a:rPr lang="es-ES" sz="3200" dirty="0"/>
              <a:t>nuestro hijo adolescente hacen el efecto de: </a:t>
            </a:r>
            <a:r>
              <a:rPr lang="es-ES" sz="3200" dirty="0" smtClean="0"/>
              <a:t/>
            </a:r>
            <a:br>
              <a:rPr lang="es-ES" sz="3200" dirty="0" smtClean="0"/>
            </a:br>
            <a:r>
              <a:rPr lang="es-ES" sz="3200" dirty="0" smtClean="0"/>
              <a:t>"</a:t>
            </a:r>
            <a:r>
              <a:rPr lang="es-ES" sz="3200" dirty="0"/>
              <a:t>estoy disgustado contigo como ser humano".</a:t>
            </a:r>
            <a:r>
              <a:rPr lang="en-US" sz="3200" dirty="0"/>
              <a:t/>
            </a:r>
            <a:br>
              <a:rPr lang="en-US" sz="3200" dirty="0"/>
            </a:br>
            <a:r>
              <a:rPr lang="es-ES" sz="3200" dirty="0"/>
              <a:t> </a:t>
            </a:r>
            <a:r>
              <a:rPr lang="en-US" sz="3200" dirty="0"/>
              <a:t/>
            </a:r>
            <a:br>
              <a:rPr lang="en-US" sz="3200" dirty="0"/>
            </a:br>
            <a:r>
              <a:rPr lang="es-ES" sz="3200" dirty="0"/>
              <a:t>2 </a:t>
            </a:r>
            <a:r>
              <a:rPr lang="es-ES" sz="3200" b="1" dirty="0"/>
              <a:t>Ser escuchados</a:t>
            </a:r>
            <a:r>
              <a:rPr lang="es-ES" sz="3200" dirty="0"/>
              <a:t>. “Estoy Aquí cuando me necesites”</a:t>
            </a:r>
            <a:r>
              <a:rPr lang="en-US" sz="3200" dirty="0"/>
              <a:t/>
            </a:r>
            <a:br>
              <a:rPr lang="en-US" sz="3200" dirty="0"/>
            </a:br>
            <a:r>
              <a:rPr lang="es-ES" sz="3200" dirty="0"/>
              <a:t>"Puedes acudir a mi para </a:t>
            </a:r>
            <a:r>
              <a:rPr lang="es-ES" sz="3200" dirty="0" smtClean="0"/>
              <a:t>lo que </a:t>
            </a:r>
            <a:r>
              <a:rPr lang="es-ES" sz="3200" dirty="0"/>
              <a:t>te haga falta; </a:t>
            </a:r>
            <a:r>
              <a:rPr lang="es-ES" sz="3200" dirty="0" smtClean="0"/>
              <a:t/>
            </a:r>
            <a:br>
              <a:rPr lang="es-ES" sz="3200" dirty="0" smtClean="0"/>
            </a:br>
            <a:r>
              <a:rPr lang="es-ES" sz="3200" dirty="0" smtClean="0"/>
              <a:t>siempre </a:t>
            </a:r>
            <a:r>
              <a:rPr lang="es-ES" sz="3200" dirty="0"/>
              <a:t>estaré aquí para escucharte".</a:t>
            </a:r>
            <a:r>
              <a:rPr lang="en-US" sz="3200" dirty="0"/>
              <a:t/>
            </a:r>
            <a:br>
              <a:rPr lang="en-US" sz="3200" dirty="0"/>
            </a:b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4"/>
          </a:lnRef>
          <a:fillRef idx="2">
            <a:schemeClr val="accent4"/>
          </a:fillRef>
          <a:effectRef idx="1">
            <a:schemeClr val="accent4"/>
          </a:effectRef>
          <a:fontRef idx="minor">
            <a:schemeClr val="dk1"/>
          </a:fontRef>
        </p:style>
        <p:txBody>
          <a:bodyPr>
            <a:normAutofit/>
          </a:bodyPr>
          <a:lstStyle/>
          <a:p>
            <a:r>
              <a:rPr lang="es-ES" sz="3200" dirty="0"/>
              <a:t>Un adolescente da mucha importancia a poder acudir a sus padres cuando existen problemas</a:t>
            </a:r>
            <a:r>
              <a:rPr lang="es-ES" sz="3200" dirty="0" smtClean="0"/>
              <a:t>;</a:t>
            </a:r>
            <a:br>
              <a:rPr lang="es-ES" sz="3200" dirty="0" smtClean="0"/>
            </a:br>
            <a:r>
              <a:rPr lang="es-ES" sz="3200" dirty="0" smtClean="0"/>
              <a:t> </a:t>
            </a:r>
            <a:r>
              <a:rPr lang="es-ES" sz="3200" dirty="0"/>
              <a:t>aunque exista rebeldía, en los momentos difíciles necesita tener una seguridad</a:t>
            </a:r>
            <a:r>
              <a:rPr lang="es-ES" sz="3200" dirty="0" smtClean="0"/>
              <a:t>:</a:t>
            </a:r>
            <a:br>
              <a:rPr lang="es-ES" sz="3200" dirty="0" smtClean="0"/>
            </a:br>
            <a:r>
              <a:rPr lang="es-ES" sz="3200" dirty="0" smtClean="0"/>
              <a:t> </a:t>
            </a:r>
            <a:r>
              <a:rPr lang="es-ES" sz="3200" dirty="0"/>
              <a:t>"mis padres están ahí". Sin embargo, si no le prestamos atención cuando lo está pasando mal, le estaremos dando una buena razón para que se busque consejo y ayuda en otros lugares.</a:t>
            </a:r>
            <a:r>
              <a:rPr lang="en-US" sz="3200" dirty="0"/>
              <a:t/>
            </a:r>
            <a:br>
              <a:rPr lang="en-US" sz="3200" dirty="0"/>
            </a:br>
            <a:r>
              <a:rPr lang="es-ES" sz="3200" dirty="0"/>
              <a:t> </a:t>
            </a:r>
            <a:r>
              <a:rPr lang="en-US" sz="3200" dirty="0"/>
              <a:t/>
            </a:r>
            <a:br>
              <a:rPr lang="en-US" sz="3200" dirty="0"/>
            </a:br>
            <a:r>
              <a:rPr lang="es-ES" sz="3200" dirty="0"/>
              <a:t>Hay que escucharles, sin querer hablar solo nosotros continuamente. </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a:bodyPr>
          <a:lstStyle/>
          <a:p>
            <a:r>
              <a:rPr lang="es-ES" sz="3200" dirty="0" smtClean="0"/>
              <a:t>Así, dejamos </a:t>
            </a:r>
            <a:r>
              <a:rPr lang="es-ES" sz="3200" dirty="0"/>
              <a:t>claro a nuestro hijo que: </a:t>
            </a:r>
            <a:r>
              <a:rPr lang="es-ES" sz="3200" dirty="0" smtClean="0"/>
              <a:t/>
            </a:r>
            <a:br>
              <a:rPr lang="es-ES" sz="3200" dirty="0" smtClean="0"/>
            </a:br>
            <a:r>
              <a:rPr lang="es-ES" sz="3200" dirty="0" smtClean="0"/>
              <a:t>"</a:t>
            </a:r>
            <a:r>
              <a:rPr lang="es-ES" sz="3200" dirty="0"/>
              <a:t>Eres importante para mi", "me preocupo de las cosas en las que tú estás interesado", "me gusta escuchar tus ideas y opiniones". </a:t>
            </a:r>
            <a:r>
              <a:rPr lang="es-ES" sz="3200" dirty="0" smtClean="0"/>
              <a:t/>
            </a:r>
            <a:br>
              <a:rPr lang="es-ES" sz="3200" dirty="0" smtClean="0"/>
            </a:br>
            <a:r>
              <a:rPr lang="es-ES" sz="3200" dirty="0" smtClean="0"/>
              <a:t>Escuchar </a:t>
            </a:r>
            <a:r>
              <a:rPr lang="es-ES" sz="3200" dirty="0"/>
              <a:t>con atención también estimula el deseo de hablar de los hijos. </a:t>
            </a:r>
            <a:r>
              <a:rPr lang="es-ES" sz="3200" dirty="0" smtClean="0"/>
              <a:t/>
            </a:r>
            <a:br>
              <a:rPr lang="es-ES" sz="3200" dirty="0" smtClean="0"/>
            </a:br>
            <a:r>
              <a:rPr lang="es-ES" sz="3200" dirty="0" smtClean="0"/>
              <a:t>Se </a:t>
            </a:r>
            <a:r>
              <a:rPr lang="es-ES" sz="3200" dirty="0"/>
              <a:t>construye un ambiente de respeto y afecto mutuo.</a:t>
            </a:r>
            <a:r>
              <a:rPr lang="en-US" sz="3200" dirty="0"/>
              <a:t/>
            </a:r>
            <a:br>
              <a:rPr lang="en-US" sz="3200" dirty="0"/>
            </a:br>
            <a:r>
              <a:rPr lang="es-ES" sz="3200" dirty="0"/>
              <a:t> </a:t>
            </a:r>
            <a:r>
              <a:rPr lang="en-US" sz="3200" dirty="0"/>
              <a:t/>
            </a:r>
            <a:br>
              <a:rPr lang="en-US" sz="3200" dirty="0"/>
            </a:br>
            <a:r>
              <a:rPr lang="es-ES" sz="3200" dirty="0"/>
              <a:t>3 </a:t>
            </a:r>
            <a:r>
              <a:rPr lang="es-ES" sz="3200" b="1" dirty="0"/>
              <a:t>Ser Comprendidos.</a:t>
            </a:r>
            <a:r>
              <a:rPr lang="es-MX" sz="3200" dirty="0"/>
              <a:t>  </a:t>
            </a:r>
            <a:r>
              <a:rPr lang="es-ES" sz="3200" dirty="0"/>
              <a:t>Comprensión</a:t>
            </a:r>
            <a:r>
              <a:rPr lang="es-MX" sz="3200" dirty="0"/>
              <a:t>  </a:t>
            </a:r>
            <a:r>
              <a:rPr lang="es-ES" sz="3200" dirty="0"/>
              <a:t> </a:t>
            </a:r>
            <a:r>
              <a:rPr lang="es-ES" sz="3200" dirty="0" smtClean="0"/>
              <a:t/>
            </a:r>
            <a:br>
              <a:rPr lang="es-ES" sz="3200" dirty="0" smtClean="0"/>
            </a:br>
            <a:r>
              <a:rPr lang="es-ES" sz="3200" dirty="0" smtClean="0"/>
              <a:t>"</a:t>
            </a:r>
            <a:r>
              <a:rPr lang="es-ES" sz="3200" dirty="0"/>
              <a:t>Quiero comprenderte"</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normAutofit/>
          </a:bodyPr>
          <a:lstStyle/>
          <a:p>
            <a:r>
              <a:rPr lang="es-ES" sz="3200" dirty="0"/>
              <a:t>A veces, es frustrante ser padre. </a:t>
            </a:r>
            <a:r>
              <a:rPr lang="es-ES" sz="3200" dirty="0" smtClean="0"/>
              <a:t/>
            </a:r>
            <a:br>
              <a:rPr lang="es-ES" sz="3200" dirty="0" smtClean="0"/>
            </a:br>
            <a:r>
              <a:rPr lang="es-ES" sz="3200" dirty="0" smtClean="0"/>
              <a:t>Continuamente </a:t>
            </a:r>
            <a:r>
              <a:rPr lang="es-ES" sz="3200" dirty="0"/>
              <a:t>oyendo los prejuicios de los quinceañeros que afirman que somos una generación antigua y que no les comprendemos.</a:t>
            </a:r>
            <a:r>
              <a:rPr lang="en-US" sz="3200" dirty="0"/>
              <a:t/>
            </a:r>
            <a:br>
              <a:rPr lang="en-US" sz="3200" dirty="0"/>
            </a:br>
            <a:r>
              <a:rPr lang="es-ES" sz="3200" dirty="0"/>
              <a:t> </a:t>
            </a:r>
            <a:r>
              <a:rPr lang="en-US" sz="3200" dirty="0"/>
              <a:t/>
            </a:r>
            <a:br>
              <a:rPr lang="en-US" sz="3200" dirty="0"/>
            </a:br>
            <a:r>
              <a:rPr lang="es-ES" sz="3200" dirty="0"/>
              <a:t>No hay duda; es difícil comunicarse con los adolescentes.</a:t>
            </a:r>
            <a:r>
              <a:rPr lang="en-US" sz="3200" dirty="0"/>
              <a:t/>
            </a:r>
            <a:br>
              <a:rPr lang="en-US" sz="3200" dirty="0"/>
            </a:br>
            <a:r>
              <a:rPr lang="es-ES" sz="3200" dirty="0"/>
              <a:t>  </a:t>
            </a:r>
            <a:r>
              <a:rPr lang="en-US" sz="3200" dirty="0"/>
              <a:t/>
            </a:r>
            <a:br>
              <a:rPr lang="en-US" sz="3200" dirty="0"/>
            </a:br>
            <a:r>
              <a:rPr lang="es-ES" sz="3200" dirty="0"/>
              <a:t>Muchas veces, cuando nuestro hijo nos acusa de que no le comprendemos es tan sólo una manera de defenderse. </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normAutofit/>
          </a:bodyPr>
          <a:lstStyle/>
          <a:p>
            <a:r>
              <a:rPr lang="es-ES" sz="3200" dirty="0"/>
              <a:t>Confunde "no comprender" con "no estar de acuerdo", por lo que no hemos de dejar que nos manipule. </a:t>
            </a:r>
            <a:r>
              <a:rPr lang="es-ES" sz="3200" dirty="0" smtClean="0"/>
              <a:t/>
            </a:r>
            <a:br>
              <a:rPr lang="es-ES" sz="3200" dirty="0" smtClean="0"/>
            </a:br>
            <a:r>
              <a:rPr lang="es-ES" sz="3200" dirty="0" smtClean="0"/>
              <a:t>Si </a:t>
            </a:r>
            <a:r>
              <a:rPr lang="es-ES" sz="3200" dirty="0"/>
              <a:t>nos acusa de que no le comprendemos, hemos de decir a nuestro hijo que nos ayude: </a:t>
            </a:r>
            <a:r>
              <a:rPr lang="es-ES" sz="3200" dirty="0" smtClean="0"/>
              <a:t/>
            </a:r>
            <a:br>
              <a:rPr lang="es-ES" sz="3200" dirty="0" smtClean="0"/>
            </a:br>
            <a:r>
              <a:rPr lang="es-ES" sz="3200" dirty="0" smtClean="0"/>
              <a:t>"</a:t>
            </a:r>
            <a:r>
              <a:rPr lang="es-ES" sz="3200" dirty="0"/>
              <a:t>Quiero comprenderte, cuéntame más, que sientes...".</a:t>
            </a:r>
            <a:r>
              <a:rPr lang="en-US" sz="3200" dirty="0"/>
              <a:t/>
            </a:r>
            <a:br>
              <a:rPr lang="en-US" sz="3200" dirty="0"/>
            </a:br>
            <a:r>
              <a:rPr lang="es-ES" sz="3200" dirty="0"/>
              <a:t> </a:t>
            </a:r>
            <a:r>
              <a:rPr lang="en-US" sz="3200" dirty="0"/>
              <a:t/>
            </a:r>
            <a:br>
              <a:rPr lang="en-US" sz="3200" dirty="0"/>
            </a:br>
            <a:r>
              <a:rPr lang="es-ES" sz="3200" dirty="0"/>
              <a:t>Si tenemos la sospecha de que lo único que ocurre es que simplemente no estamos de acuerdo con él, podemos repetir lo que nos dice, sus argumentos, sus ideas, hasta que se dé por satisfecho y entonces: </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a:bodyPr>
          <a:lstStyle/>
          <a:p>
            <a:r>
              <a:rPr lang="es-ES" sz="3200" dirty="0"/>
              <a:t>"Ves que comprendo lo que quieres decir y por qué; </a:t>
            </a:r>
            <a:r>
              <a:rPr lang="es-ES" sz="3200" dirty="0" smtClean="0"/>
              <a:t/>
            </a:r>
            <a:br>
              <a:rPr lang="es-ES" sz="3200" dirty="0" smtClean="0"/>
            </a:br>
            <a:r>
              <a:rPr lang="es-ES" sz="3200" dirty="0" smtClean="0"/>
              <a:t>si </a:t>
            </a:r>
            <a:r>
              <a:rPr lang="es-ES" sz="3200" dirty="0"/>
              <a:t>no es así, quiero llegar a comprenderlo. </a:t>
            </a:r>
            <a:r>
              <a:rPr lang="es-ES" sz="3200" dirty="0" smtClean="0"/>
              <a:t/>
            </a:r>
            <a:br>
              <a:rPr lang="es-ES" sz="3200" dirty="0" smtClean="0"/>
            </a:br>
            <a:r>
              <a:rPr lang="es-ES" sz="3200" dirty="0" smtClean="0"/>
              <a:t>Pero </a:t>
            </a:r>
            <a:r>
              <a:rPr lang="es-ES" sz="3200" dirty="0"/>
              <a:t>me parece que nuestro problema no es de falta de comprensión sino de falta de acuerdo". </a:t>
            </a:r>
            <a:r>
              <a:rPr lang="en-US" sz="3200" dirty="0"/>
              <a:t/>
            </a:r>
            <a:br>
              <a:rPr lang="en-US" sz="3200" dirty="0"/>
            </a:br>
            <a:r>
              <a:rPr lang="es-ES" sz="3200" dirty="0"/>
              <a:t> </a:t>
            </a:r>
            <a:r>
              <a:rPr lang="en-US" sz="3200" dirty="0"/>
              <a:t/>
            </a:r>
            <a:br>
              <a:rPr lang="en-US" sz="3200" dirty="0"/>
            </a:br>
            <a:r>
              <a:rPr lang="es-ES" sz="3200" dirty="0"/>
              <a:t>4 </a:t>
            </a:r>
            <a:r>
              <a:rPr lang="es-ES" sz="3200" b="1" dirty="0"/>
              <a:t>Confianza.</a:t>
            </a:r>
            <a:r>
              <a:rPr lang="es-MX" sz="3200" dirty="0"/>
              <a:t>  </a:t>
            </a:r>
            <a:r>
              <a:rPr lang="es-ES" sz="3200" dirty="0"/>
              <a:t>"Confío en ti".</a:t>
            </a:r>
            <a:r>
              <a:rPr lang="en-US" sz="3200" dirty="0"/>
              <a:t/>
            </a:r>
            <a:br>
              <a:rPr lang="en-US" sz="3200" dirty="0"/>
            </a:br>
            <a:r>
              <a:rPr lang="es-ES" sz="3200" dirty="0"/>
              <a:t> </a:t>
            </a:r>
            <a:r>
              <a:rPr lang="en-US" sz="3200" dirty="0"/>
              <a:t/>
            </a:r>
            <a:br>
              <a:rPr lang="en-US" sz="3200" dirty="0"/>
            </a:br>
            <a:r>
              <a:rPr lang="es-ES" sz="3200" dirty="0"/>
              <a:t>Contar con la confianza de sus padres es importante para un adolescente. </a:t>
            </a:r>
            <a:r>
              <a:rPr lang="es-ES" sz="3200" dirty="0" smtClean="0"/>
              <a:t/>
            </a:r>
            <a:br>
              <a:rPr lang="es-ES" sz="3200" dirty="0" smtClean="0"/>
            </a:br>
            <a:r>
              <a:rPr lang="es-ES" sz="3200" dirty="0" smtClean="0"/>
              <a:t>"</a:t>
            </a:r>
            <a:r>
              <a:rPr lang="es-ES" sz="3200" dirty="0"/>
              <a:t>Lo más dañino que me han dicho mis padres en mi vida fue que nunca podrían volver a confiar en mí".</a:t>
            </a:r>
            <a:r>
              <a:rPr lang="en-US" sz="3200" dirty="0"/>
              <a:t/>
            </a:r>
            <a:br>
              <a:rPr lang="en-US" sz="3200" dirty="0"/>
            </a:br>
            <a:endParaRPr lang="en-US"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r>
              <a:rPr lang="es-ES" sz="3200" dirty="0"/>
              <a:t>Nuestro hijo necesita que le digamos que nuestra confianza en él se desarrollará gradualmente en la medida que adquiera nuevos conocimientos y experiencias en esas situaciones que requieran la confianza. </a:t>
            </a:r>
            <a:r>
              <a:rPr lang="es-ES" sz="3200" dirty="0" smtClean="0"/>
              <a:t/>
            </a:r>
            <a:br>
              <a:rPr lang="es-ES" sz="3200" dirty="0" smtClean="0"/>
            </a:br>
            <a:r>
              <a:rPr lang="es-ES" sz="3200" dirty="0" smtClean="0"/>
              <a:t>No </a:t>
            </a:r>
            <a:r>
              <a:rPr lang="es-ES" sz="3200" dirty="0"/>
              <a:t>podemos pretender que nuestro hijo de quince años conduzca un carro, porque no tiene la experiencia necesaria que nos permita confiar en su buen juicio.</a:t>
            </a:r>
            <a:r>
              <a:rPr lang="en-US" sz="3200" dirty="0"/>
              <a:t/>
            </a:r>
            <a:br>
              <a:rPr lang="en-US" sz="3200" dirty="0"/>
            </a:br>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313</Words>
  <Application>Microsoft Office PowerPoint</Application>
  <PresentationFormat>On-screen Show (4:3)</PresentationFormat>
  <Paragraphs>17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Necesidades de los Adolescentes    Ser Valorados.  "Estoy orgulloso de ti". Con esta frase tan simple, ayudamos a construir la autoestima de nuestro hijo.  Es probable que se la digamos cuando consigue algún éxito, pero un adolescente la necesita especialmente cuando falla.  Estamos orgullosos de él porque es nuestro hijo... y no hacen falta más motivos. Y, sin embargo, muchos adolescentes de hoy en día pueden no tener la suerte de escuchar este mensaje a menudo. </vt:lpstr>
      <vt:lpstr>Deberíamos estar orgullosos de nuestro hijo y reconocerle por lo que es y por los esfuerzos sinceros que hace por mejorar, sin compararle con otros y sin establecer metas arbitrarias como sacar todo sobresaliente, por ejemplo.  Sentirse orgulloso de un hijo no debería basarse en los puntos anotados en un partido de baloncesto, ni de las notas conseguidas.   Puede que resulte difícil estar orgulloso de un hijo cuando toma decisiones equivocadas o cuando falla. </vt:lpstr>
      <vt:lpstr>Sin embargo, nunca debemos permitir que se esfume el cariño.  Cuando falle, no diremos: "no llegarás nunca a ninguna parte".  Un simple descuido y cuatro o cinco palabras pueden llegar a herirle profundamente.  En nuestro hijo adolescente hacen el efecto de:  "estoy disgustado contigo como ser humano".   2 Ser escuchados. “Estoy Aquí cuando me necesites” "Puedes acudir a mi para lo que te haga falta;  siempre estaré aquí para escucharte". </vt:lpstr>
      <vt:lpstr>Un adolescente da mucha importancia a poder acudir a sus padres cuando existen problemas;  aunque exista rebeldía, en los momentos difíciles necesita tener una seguridad:  "mis padres están ahí". Sin embargo, si no le prestamos atención cuando lo está pasando mal, le estaremos dando una buena razón para que se busque consejo y ayuda en otros lugares.   Hay que escucharles, sin querer hablar solo nosotros continuamente. </vt:lpstr>
      <vt:lpstr>Así, dejamos claro a nuestro hijo que:  "Eres importante para mi", "me preocupo de las cosas en las que tú estás interesado", "me gusta escuchar tus ideas y opiniones".  Escuchar con atención también estimula el deseo de hablar de los hijos.  Se construye un ambiente de respeto y afecto mutuo.   3 Ser Comprendidos.  Comprensión    "Quiero comprenderte"</vt:lpstr>
      <vt:lpstr>A veces, es frustrante ser padre.  Continuamente oyendo los prejuicios de los quinceañeros que afirman que somos una generación antigua y que no les comprendemos.   No hay duda; es difícil comunicarse con los adolescentes.    Muchas veces, cuando nuestro hijo nos acusa de que no le comprendemos es tan sólo una manera de defenderse. </vt:lpstr>
      <vt:lpstr>Confunde "no comprender" con "no estar de acuerdo", por lo que no hemos de dejar que nos manipule.  Si nos acusa de que no le comprendemos, hemos de decir a nuestro hijo que nos ayude:  "Quiero comprenderte, cuéntame más, que sientes...".   Si tenemos la sospecha de que lo único que ocurre es que simplemente no estamos de acuerdo con él, podemos repetir lo que nos dice, sus argumentos, sus ideas, hasta que se dé por satisfecho y entonces: </vt:lpstr>
      <vt:lpstr>"Ves que comprendo lo que quieres decir y por qué;  si no es así, quiero llegar a comprenderlo.  Pero me parece que nuestro problema no es de falta de comprensión sino de falta de acuerdo".    4 Confianza.  "Confío en ti".   Contar con la confianza de sus padres es importante para un adolescente.  "Lo más dañino que me han dicho mis padres en mi vida fue que nunca podrían volver a confiar en mí". </vt:lpstr>
      <vt:lpstr>Nuestro hijo necesita que le digamos que nuestra confianza en él se desarrollará gradualmente en la medida que adquiera nuevos conocimientos y experiencias en esas situaciones que requieran la confianza.  No podemos pretender que nuestro hijo de quince años conduzca un carro, porque no tiene la experiencia necesaria que nos permita confiar en su buen juicio. </vt:lpstr>
      <vt:lpstr>Pero hay otra razón por la que nos cuesta tanto a los padres confiar en nuestros hijos.  Nos conocemos bien a nosotros mismos y, seguramente, hemos experimentado de primera mano todos los riesgos, situaciones y peligros de esta etapa.  Sabemos qué fácil es ceder a las presiones del ambiente cuando no se está preparado.  Esto nos previene de dar a nuestros hijos una confianza sin límites. </vt:lpstr>
      <vt:lpstr>De hecho, no estaríamos haciendo bien nuestro trabajo de padres si permitimos que nuestros hijos se encuentren en situaciones donde el grado de riesgo es más elevado que su nivel de madurez.   5 Cariño  "Te quiero".  A veces, podemos perder muchas oportunidades de expresar amor y cariño - y de recibirlo - sólo porque no nos lo hemos propuestos como un objetivo consciente.  Y, sin embargo, es el mensaje más importante que chicos y chicas quieren oír de sus padres. </vt:lpstr>
      <vt:lpstr>El amor es el ingrediente esencial de una familia sana. Un "te quiero", dicho en voz alta y a menudo, nos ayuda a saber quiénes somos y por qué hemos nacido.  Cuando un adolescente no está seguro del amor de sus padres, los otros cuatro mensajes anteriores no significan nada.  Necesitan que le digan que les quieren y que se lo demuestren.  ¿Cómo pueden estar  seguros de que les quieren si nunca se lo han dicho? ¿Cómo pueden estar seguros si sus padres nunca pasan el tiempo con él? </vt:lpstr>
      <vt:lpstr>La manera de demostrar el amor a un hijo es dedicándole Tiempo. Darle regalos, proveerle de comida y ropa, mostrarle cariño de otras maneras está bien, pero también hay que estar dispuesto a perder tiempo con nuestro hijo adolescente:  ir de pesca, ir de tiendas juntos...  Relacionarse, comunicarse, cuesta trabajo.  Esto ocurre en el matrimonio, en la amistad y en la relación entre padres e hijos. Con un adolescente cuesta más, porque crece y gana más independencia constantemente, y por eso puede llegar a frustrarnos. No dejemos que ocurra en nuestra familia.  </vt:lpstr>
      <vt:lpstr>Para pensar.  - ¿Has dicho alguna vez a tu hijo: "Hijo, ¿sabes que estoy orgulloso de ti, y no me importa nada más?" La palabra orgullo en este contexto se relaciona cercanamente con la de amor.  Así, tu hijo sabrá que quieres decirle que esta feliz porque él es tu hijo.  - Cuando mejores tu modo de escuchar, tu hijo también aprenderá a escuchar mejor.  Imagina el impacto positivo que tendrá en la calidad de la conversación en tu hogar.   </vt:lpstr>
      <vt:lpstr>- Tu hijo adolescente necesita abrir una cuenta personal de autoestima basada en lo que es como persona, no por sus actuaciones diarias.  Así, cuando falle, puede retirar de esa cuenta la  cantidad necesaria.  Si no tiene ese reconocimiento, puede acudir a lugares equivocados en su busca.  - No se trata de decir:  "Comprendo exactamente cómo te sientes".  Suena a querer apartarse de sus sentimientos y querer buscar una solución rápida al problema. </vt:lpstr>
      <vt:lpstr> - Existe el peligro de poner un nivel demasiado alto a los hijos.  Si los adolescentes llegan a creer que necesitan sacar todo sobresalientes para que sus padres les acepten, pueden deducir que a sus padres sólo les importa los éxitos... no las personas.  Y así, como resultado, no intentarán hacer lo mejor que puedan.   - Es importante que le ayudes a tener esta distinción clara en la cabeza: se puede aceptar a la persona aunque no se apruebe el comportamiento.</vt:lpstr>
      <vt:lpstr> Estas orgullosos de él, porque es tu  hijo,  pero no de lo que ha hecho, dejándole claro que tu enojo se refiere sólo a sus acciones, no a él como persona.  Y Actuar.  Podemos ser tan despistados, ocupados en tantas cosas intrascendentes, que nos olvidemos de las necesidades comunicativas de nuestros hijos.  Si disponemos de una agenda de trabajo, o un calendario que veamos todos los días, podemos hacer alguna señal para recordar: "Ojo, en esta semana no he hablado con mi hijo ni una sola vez". Así nos ayude Dios. Atte. Pastor Aguilar.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Necesidades de los Adolescentes    Ser Valorados.  "Estoy orgulloso de ti". Con esta frase tan simple, ayudamos a construir la autoestima de nuestro hijo. Es probable que se la digamos cuando consigue algún éxito, pero un adolescente la necesita especialmente cuando falla. Estamos orgullosos de él porque es nuestro hijo... y no hacen falta más motivos. Y, sin embargo, muchos adolescentes de hoy en día pueden no tener la suerte de escuchar este mensaje a menudo.</dc:title>
  <dc:creator>User</dc:creator>
  <cp:lastModifiedBy>User</cp:lastModifiedBy>
  <cp:revision>8</cp:revision>
  <dcterms:created xsi:type="dcterms:W3CDTF">2011-09-29T20:02:08Z</dcterms:created>
  <dcterms:modified xsi:type="dcterms:W3CDTF">2011-09-29T21:06:20Z</dcterms:modified>
</cp:coreProperties>
</file>