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B64AC-B63D-4F39-B416-75CA63E6CAFC}" type="datetimeFigureOut">
              <a:rPr lang="en-US" smtClean="0"/>
              <a:pPr/>
              <a:t>11/11/2012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8D3C9D-77D6-4AD7-A895-2EF5B5C0772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B64AC-B63D-4F39-B416-75CA63E6CAFC}" type="datetimeFigureOut">
              <a:rPr lang="en-US" smtClean="0"/>
              <a:pPr/>
              <a:t>11/11/2012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D3C9D-77D6-4AD7-A895-2EF5B5C0772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3048000"/>
          </a:xfrm>
        </p:spPr>
        <p:style>
          <a:lnRef idx="2">
            <a:schemeClr val="accent1"/>
          </a:lnRef>
          <a:fillRef idx="1">
            <a:schemeClr val="lt1"/>
          </a:fillRef>
          <a:effectRef idx="0">
            <a:schemeClr val="accent1"/>
          </a:effectRef>
          <a:fontRef idx="minor">
            <a:schemeClr val="dk1"/>
          </a:fontRef>
        </p:style>
        <p:txBody>
          <a:bodyPr>
            <a:normAutofit/>
          </a:bodyPr>
          <a:lstStyle/>
          <a:p>
            <a:r>
              <a:rPr lang="es-MX" sz="3200" dirty="0" smtClean="0">
                <a:solidFill>
                  <a:srgbClr val="FF0000"/>
                </a:solidFill>
              </a:rPr>
              <a:t>EL ORDEN DE DIOS PARA LA MUJER. Gn.2:18-25</a:t>
            </a:r>
            <a:r>
              <a:rPr lang="es-MX" sz="3200" dirty="0" smtClean="0">
                <a:solidFill>
                  <a:srgbClr val="002060"/>
                </a:solidFill>
              </a:rPr>
              <a:t/>
            </a:r>
            <a:br>
              <a:rPr lang="es-MX" sz="3200" dirty="0" smtClean="0">
                <a:solidFill>
                  <a:srgbClr val="002060"/>
                </a:solidFill>
              </a:rPr>
            </a:br>
            <a:r>
              <a:rPr lang="es-MX" sz="3200" dirty="0" smtClean="0"/>
              <a:t>“La iglesia a demostrado aprecio. = tengo un compromiso con Dios de hablar su palabra.</a:t>
            </a:r>
            <a:br>
              <a:rPr lang="es-MX" sz="3200" dirty="0" smtClean="0"/>
            </a:br>
            <a:r>
              <a:rPr lang="es-MX" sz="3200" b="1" u="sng" dirty="0" smtClean="0"/>
              <a:t>Dios quiere: </a:t>
            </a:r>
            <a:br>
              <a:rPr lang="es-MX" sz="3200" b="1" u="sng" dirty="0" smtClean="0"/>
            </a:br>
            <a:r>
              <a:rPr lang="es-MX" sz="3200" b="1" u="sng" dirty="0" smtClean="0"/>
              <a:t>matrimonios solidos.!  Hogares solidos, </a:t>
            </a:r>
            <a:br>
              <a:rPr lang="es-MX" sz="3200" b="1" u="sng" dirty="0" smtClean="0"/>
            </a:br>
            <a:r>
              <a:rPr lang="es-MX" sz="3200" b="1" u="sng" dirty="0" smtClean="0"/>
              <a:t>iglesias solidas.!  Cristianos estables.!</a:t>
            </a:r>
            <a:endParaRPr lang="es-MX" sz="3200" u="sng" dirty="0"/>
          </a:p>
        </p:txBody>
      </p:sp>
      <p:sp>
        <p:nvSpPr>
          <p:cNvPr id="3" name="Content Placeholder 2"/>
          <p:cNvSpPr>
            <a:spLocks noGrp="1"/>
          </p:cNvSpPr>
          <p:nvPr>
            <p:ph idx="1"/>
          </p:nvPr>
        </p:nvSpPr>
        <p:spPr>
          <a:xfrm>
            <a:off x="0" y="3581400"/>
            <a:ext cx="9144000" cy="3276600"/>
          </a:xfrm>
        </p:spPr>
        <p:style>
          <a:lnRef idx="1">
            <a:schemeClr val="dk1"/>
          </a:lnRef>
          <a:fillRef idx="2">
            <a:schemeClr val="dk1"/>
          </a:fillRef>
          <a:effectRef idx="1">
            <a:schemeClr val="dk1"/>
          </a:effectRef>
          <a:fontRef idx="minor">
            <a:schemeClr val="dk1"/>
          </a:fontRef>
        </p:style>
        <p:txBody>
          <a:bodyPr>
            <a:normAutofit/>
          </a:bodyPr>
          <a:lstStyle/>
          <a:p>
            <a:pPr algn="just"/>
            <a:r>
              <a:rPr lang="es-MX" sz="3600" b="1" dirty="0" smtClean="0"/>
              <a:t>El secreto de un matrimonio en armonía? </a:t>
            </a:r>
          </a:p>
          <a:p>
            <a:pPr algn="just"/>
            <a:r>
              <a:rPr lang="es-MX" sz="3600" i="1" dirty="0" smtClean="0"/>
              <a:t>Mt.7:24= Cualquiera, pues que me oye estas </a:t>
            </a:r>
            <a:r>
              <a:rPr lang="es-MX" sz="3600" b="1" i="1" u="sng" dirty="0" smtClean="0"/>
              <a:t>palabras, y las hace, </a:t>
            </a:r>
            <a:r>
              <a:rPr lang="es-MX" sz="3600" i="1" dirty="0" smtClean="0"/>
              <a:t>le comparare a un hombre prudente, que edifico su casa sobre la roca.</a:t>
            </a:r>
            <a:endParaRPr lang="es-MX" sz="36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r>
              <a:rPr lang="es-MX" sz="3200" b="1" u="sng" dirty="0"/>
              <a:t>Gn</a:t>
            </a:r>
            <a:r>
              <a:rPr lang="es-MX" sz="3200" b="1" u="sng" dirty="0"/>
              <a:t>. 1:18  </a:t>
            </a:r>
            <a:r>
              <a:rPr lang="es-MX" sz="3200" dirty="0"/>
              <a:t>“No es bueno que el hombre este solo; </a:t>
            </a:r>
            <a:r>
              <a:rPr lang="es-MX" sz="3200" b="1" dirty="0"/>
              <a:t>le hare </a:t>
            </a:r>
            <a:r>
              <a:rPr lang="es-MX" sz="3200" u="sng" dirty="0"/>
              <a:t>ayuda idónea para el</a:t>
            </a:r>
            <a:r>
              <a:rPr lang="es-MX" sz="3200" dirty="0"/>
              <a:t>.”</a:t>
            </a:r>
            <a:br>
              <a:rPr lang="es-MX" sz="3200" dirty="0"/>
            </a:br>
            <a:r>
              <a:rPr lang="es-MX" sz="3200" dirty="0"/>
              <a:t>Que es una ayuda idónea?  Es un persona que se pone </a:t>
            </a:r>
            <a:r>
              <a:rPr lang="es-MX" sz="3200" u="sng" dirty="0"/>
              <a:t>al lado de uno</a:t>
            </a:r>
            <a:r>
              <a:rPr lang="es-MX" sz="3200" dirty="0"/>
              <a:t>, </a:t>
            </a:r>
            <a:r>
              <a:rPr lang="es-MX" sz="3200" dirty="0">
                <a:solidFill>
                  <a:srgbClr val="FF0000"/>
                </a:solidFill>
              </a:rPr>
              <a:t>(llevad mi </a:t>
            </a:r>
            <a:r>
              <a:rPr lang="es-MX" sz="3200" dirty="0" smtClean="0">
                <a:solidFill>
                  <a:srgbClr val="FF0000"/>
                </a:solidFill>
              </a:rPr>
              <a:t>yugo Mt.11:30) </a:t>
            </a:r>
            <a:r>
              <a:rPr lang="es-MX" sz="3200" dirty="0" smtClean="0">
                <a:solidFill>
                  <a:schemeClr val="tx1"/>
                </a:solidFill>
              </a:rPr>
              <a:t>no</a:t>
            </a:r>
            <a:r>
              <a:rPr lang="es-MX" sz="3200" dirty="0" smtClean="0">
                <a:solidFill>
                  <a:srgbClr val="FF0000"/>
                </a:solidFill>
              </a:rPr>
              <a:t> </a:t>
            </a:r>
            <a:r>
              <a:rPr lang="es-MX" sz="3200" dirty="0"/>
              <a:t>enfrente, ni detrás, para ayudarle a lograr sus metas.  </a:t>
            </a:r>
            <a:br>
              <a:rPr lang="es-MX" sz="3200" dirty="0"/>
            </a:br>
            <a:r>
              <a:rPr lang="es-MX" sz="3200" dirty="0"/>
              <a:t>Al lado de un </a:t>
            </a:r>
            <a:r>
              <a:rPr lang="es-MX" sz="3200" b="1" u="sng" dirty="0"/>
              <a:t>gran </a:t>
            </a:r>
            <a:r>
              <a:rPr lang="es-MX" sz="3200" dirty="0"/>
              <a:t> hombre hay una </a:t>
            </a:r>
            <a:r>
              <a:rPr lang="es-MX" sz="3200" b="1" u="sng" dirty="0"/>
              <a:t>gran</a:t>
            </a:r>
            <a:r>
              <a:rPr lang="es-MX" sz="3200" dirty="0"/>
              <a:t> mujer.</a:t>
            </a:r>
            <a:br>
              <a:rPr lang="es-MX" sz="3200" dirty="0"/>
            </a:br>
            <a:r>
              <a:rPr lang="es-MX" sz="3200" dirty="0"/>
              <a:t>Cuando el hombre esta arriba la mujer le detiene </a:t>
            </a:r>
            <a:br>
              <a:rPr lang="es-MX" sz="3200" dirty="0"/>
            </a:br>
            <a:r>
              <a:rPr lang="es-MX" sz="3200" dirty="0"/>
              <a:t>No fue formada de la cabeza.  </a:t>
            </a:r>
            <a:br>
              <a:rPr lang="es-MX" sz="3200" dirty="0"/>
            </a:br>
            <a:r>
              <a:rPr lang="es-MX" sz="3200" dirty="0"/>
              <a:t>De acuerdo al manual del fabricante hay 3 áreas básicas en las cuales una esposa desarrolla su papel como ayuda idónea.</a:t>
            </a:r>
            <a:br>
              <a:rPr lang="es-MX" sz="3200" dirty="0"/>
            </a:br>
            <a:r>
              <a:rPr lang="es-MX" sz="3200" b="1" u="sng" dirty="0"/>
              <a:t>Respetándole, sometiéndose a el y amándole</a:t>
            </a:r>
            <a:r>
              <a:rPr lang="es-MX" sz="3200" b="1" dirty="0"/>
              <a:t>.</a:t>
            </a:r>
            <a:br>
              <a:rPr lang="es-MX" sz="3200" b="1" dirty="0"/>
            </a:br>
            <a:endParaRPr lang="en-US" sz="3200" dirty="0"/>
          </a:p>
        </p:txBody>
      </p:sp>
    </p:spTree>
    <p:extLst>
      <p:ext uri="{BB962C8B-B14F-4D97-AF65-F5344CB8AC3E}">
        <p14:creationId xmlns:p14="http://schemas.microsoft.com/office/powerpoint/2010/main" val="96379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style>
          <a:lnRef idx="2">
            <a:schemeClr val="accent1"/>
          </a:lnRef>
          <a:fillRef idx="1">
            <a:schemeClr val="lt1"/>
          </a:fillRef>
          <a:effectRef idx="0">
            <a:schemeClr val="accent1"/>
          </a:effectRef>
          <a:fontRef idx="minor">
            <a:schemeClr val="dk1"/>
          </a:fontRef>
        </p:style>
        <p:txBody>
          <a:bodyPr>
            <a:normAutofit/>
          </a:bodyPr>
          <a:lstStyle/>
          <a:p>
            <a:r>
              <a:rPr lang="es-MX" sz="3200" b="1" dirty="0" smtClean="0"/>
              <a:t>Respeto:  </a:t>
            </a:r>
            <a:r>
              <a:rPr lang="es-MX" sz="3200" u="sng" dirty="0" smtClean="0"/>
              <a:t>Ef. 5:33  </a:t>
            </a:r>
            <a:r>
              <a:rPr lang="es-MX" sz="3200" i="1" dirty="0" smtClean="0"/>
              <a:t>La mujer respete a su marido </a:t>
            </a:r>
            <a:endParaRPr lang="es-MX" sz="3200" i="1" dirty="0"/>
          </a:p>
        </p:txBody>
      </p:sp>
      <p:sp>
        <p:nvSpPr>
          <p:cNvPr id="3" name="Content Placeholder 2"/>
          <p:cNvSpPr>
            <a:spLocks noGrp="1"/>
          </p:cNvSpPr>
          <p:nvPr>
            <p:ph idx="1"/>
          </p:nvPr>
        </p:nvSpPr>
        <p:spPr>
          <a:xfrm>
            <a:off x="0" y="838200"/>
            <a:ext cx="9144000" cy="6019800"/>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s-MX" dirty="0" smtClean="0"/>
              <a:t>Muestra de respeto.  = Le da su lugar frente a los hijos.  Ejem Sara. </a:t>
            </a:r>
            <a:r>
              <a:rPr lang="es-MX" u="sng" dirty="0" smtClean="0"/>
              <a:t>1 P.3:1-6. </a:t>
            </a:r>
            <a:r>
              <a:rPr lang="es-MX" dirty="0" smtClean="0"/>
              <a:t>No habla mal frente a sus hijos.!  Lo apoya.!</a:t>
            </a:r>
          </a:p>
          <a:p>
            <a:pPr algn="just"/>
            <a:r>
              <a:rPr lang="es-MX" dirty="0" smtClean="0"/>
              <a:t>No habla mal con otras personas.! Le considera.!</a:t>
            </a:r>
          </a:p>
          <a:p>
            <a:pPr algn="just"/>
            <a:r>
              <a:rPr lang="es-MX" dirty="0" smtClean="0"/>
              <a:t>No le exige mas de lo que el puede darle.! </a:t>
            </a:r>
          </a:p>
          <a:p>
            <a:pPr algn="just"/>
            <a:r>
              <a:rPr lang="es-MX" dirty="0" smtClean="0"/>
              <a:t>Lo motiva y lo respeta.  Si no lo recibe de ella será una persona frustrada, y blanco del enemigo que se encargara de decirle que ella no lo comprende.!</a:t>
            </a:r>
          </a:p>
          <a:p>
            <a:pPr algn="just"/>
            <a:r>
              <a:rPr lang="es-MX" dirty="0" smtClean="0"/>
              <a:t>El matrimonio seria mejor si practicaran la cuatro </a:t>
            </a:r>
          </a:p>
          <a:p>
            <a:pPr algn="just">
              <a:buNone/>
            </a:pPr>
            <a:r>
              <a:rPr lang="es-MX" dirty="0" smtClean="0"/>
              <a:t>       </a:t>
            </a:r>
            <a:r>
              <a:rPr lang="es-MX" b="1" u="sng" dirty="0" smtClean="0"/>
              <a:t> “A”.  </a:t>
            </a:r>
            <a:r>
              <a:rPr lang="es-MX" dirty="0" smtClean="0"/>
              <a:t>1.</a:t>
            </a:r>
            <a:r>
              <a:rPr lang="es-MX" b="1" dirty="0" smtClean="0"/>
              <a:t> Aceptarlo </a:t>
            </a:r>
            <a:r>
              <a:rPr lang="es-MX" dirty="0" smtClean="0"/>
              <a:t>2. </a:t>
            </a:r>
            <a:r>
              <a:rPr lang="es-MX" b="1" dirty="0" smtClean="0"/>
              <a:t>Admirarlo</a:t>
            </a:r>
            <a:r>
              <a:rPr lang="es-MX" dirty="0" smtClean="0"/>
              <a:t> 3. </a:t>
            </a:r>
            <a:r>
              <a:rPr lang="es-MX" b="1" dirty="0" smtClean="0"/>
              <a:t>Adaptarse a el </a:t>
            </a:r>
            <a:r>
              <a:rPr lang="es-MX" dirty="0" smtClean="0"/>
              <a:t>4.</a:t>
            </a:r>
            <a:r>
              <a:rPr lang="es-MX" b="1" dirty="0" smtClean="0"/>
              <a:t> Apreciarlo</a:t>
            </a:r>
            <a:r>
              <a:rPr lang="es-MX" dirty="0" smtClean="0"/>
              <a:t>. </a:t>
            </a:r>
            <a:r>
              <a:rPr lang="es-MX" dirty="0" smtClean="0"/>
              <a:t>= yo </a:t>
            </a:r>
            <a:r>
              <a:rPr lang="es-MX" dirty="0" err="1" smtClean="0"/>
              <a:t>diria</a:t>
            </a:r>
            <a:r>
              <a:rPr lang="es-MX" dirty="0" smtClean="0"/>
              <a:t> «amarlo»</a:t>
            </a:r>
            <a:endParaRPr lang="es-MX" b="1" i="1" u="sng" dirty="0" smtClean="0"/>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144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s-MX" sz="3200" b="1" u="sng" dirty="0" smtClean="0"/>
              <a:t>Pr. 21:9 </a:t>
            </a:r>
            <a:r>
              <a:rPr lang="es-MX" sz="3200" i="1" dirty="0" smtClean="0"/>
              <a:t>Mejor es vivir en un rincón del terrado que con una mujer rencillosa en casa espaciosa. </a:t>
            </a:r>
            <a:r>
              <a:rPr lang="es-MX" sz="3200" i="1" dirty="0"/>
              <a:t> </a:t>
            </a:r>
            <a:r>
              <a:rPr lang="es-MX" sz="3200" b="1" i="1" u="sng" dirty="0" smtClean="0"/>
              <a:t>Mi mama!</a:t>
            </a:r>
            <a:endParaRPr lang="es-MX" sz="3200" b="1" i="1" u="sng" dirty="0"/>
          </a:p>
        </p:txBody>
      </p:sp>
      <p:sp>
        <p:nvSpPr>
          <p:cNvPr id="3" name="Content Placeholder 2"/>
          <p:cNvSpPr>
            <a:spLocks noGrp="1"/>
          </p:cNvSpPr>
          <p:nvPr>
            <p:ph idx="1"/>
          </p:nvPr>
        </p:nvSpPr>
        <p:spPr>
          <a:xfrm>
            <a:off x="152400" y="1143000"/>
            <a:ext cx="8763000" cy="5486400"/>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es-MX" b="1" i="1" u="sng" dirty="0" smtClean="0"/>
              <a:t>Pr. 21:19 </a:t>
            </a:r>
            <a:r>
              <a:rPr lang="es-MX" i="1" dirty="0" smtClean="0"/>
              <a:t>Mejor es morar en tierra desierta que con la mujer rencillosa e iracunda. = violento/a.</a:t>
            </a:r>
          </a:p>
          <a:p>
            <a:pPr algn="just"/>
            <a:r>
              <a:rPr lang="es-MX" b="1" u="sng" dirty="0" smtClean="0"/>
              <a:t>Pr. 15:1 </a:t>
            </a:r>
            <a:r>
              <a:rPr lang="es-MX" i="1" dirty="0" smtClean="0"/>
              <a:t>La blanda respuesta quita la ira; mas la palabra áspera hace subir el furor. </a:t>
            </a:r>
            <a:r>
              <a:rPr lang="es-MX" b="1" i="1" u="sng" dirty="0" smtClean="0"/>
              <a:t>Las guerras?</a:t>
            </a:r>
          </a:p>
          <a:p>
            <a:pPr algn="just">
              <a:buNone/>
            </a:pPr>
            <a:r>
              <a:rPr lang="es-MX" dirty="0" smtClean="0"/>
              <a:t>   Porque se la pasa con los amigos?  Deporte? Etc.? </a:t>
            </a:r>
          </a:p>
          <a:p>
            <a:pPr algn="just"/>
            <a:r>
              <a:rPr lang="es-MX" dirty="0" smtClean="0"/>
              <a:t>Según un periódico.  Lo que un hombre casado busca, no es sexo, sino comprensión y ternura de una mujer.  Un hombre de negocios dijo: “la otra”</a:t>
            </a:r>
          </a:p>
          <a:p>
            <a:pPr algn="just"/>
            <a:r>
              <a:rPr lang="es-MX" dirty="0" smtClean="0"/>
              <a:t>Me escucha, me acepta, me da atención. </a:t>
            </a:r>
          </a:p>
          <a:p>
            <a:r>
              <a:rPr lang="es-MX" dirty="0" smtClean="0"/>
              <a:t>No quiere decir que justificamos el adulterio. </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066800"/>
          </a:xfrm>
        </p:spPr>
        <p:style>
          <a:lnRef idx="1">
            <a:schemeClr val="accent5"/>
          </a:lnRef>
          <a:fillRef idx="2">
            <a:schemeClr val="accent5"/>
          </a:fillRef>
          <a:effectRef idx="1">
            <a:schemeClr val="accent5"/>
          </a:effectRef>
          <a:fontRef idx="minor">
            <a:schemeClr val="dk1"/>
          </a:fontRef>
        </p:style>
        <p:txBody>
          <a:bodyPr>
            <a:normAutofit/>
          </a:bodyPr>
          <a:lstStyle/>
          <a:p>
            <a:r>
              <a:rPr lang="es-MX" sz="3200" b="1" dirty="0" smtClean="0"/>
              <a:t>Someterse a el.  </a:t>
            </a:r>
            <a:r>
              <a:rPr lang="es-MX" sz="3200" dirty="0" smtClean="0"/>
              <a:t>Las casadas estén sujetas a sus propios maridos, como al Señor. </a:t>
            </a:r>
            <a:r>
              <a:rPr lang="es-MX" sz="3200" u="sng" dirty="0" smtClean="0"/>
              <a:t>Ef. 5:22</a:t>
            </a:r>
            <a:endParaRPr lang="es-MX" sz="3200" b="1" u="sng" dirty="0"/>
          </a:p>
        </p:txBody>
      </p:sp>
      <p:sp>
        <p:nvSpPr>
          <p:cNvPr id="3" name="Content Placeholder 2"/>
          <p:cNvSpPr>
            <a:spLocks noGrp="1"/>
          </p:cNvSpPr>
          <p:nvPr>
            <p:ph idx="1"/>
          </p:nvPr>
        </p:nvSpPr>
        <p:spPr>
          <a:xfrm>
            <a:off x="228600" y="1371600"/>
            <a:ext cx="8686800" cy="5257800"/>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lgn="just"/>
            <a:r>
              <a:rPr lang="es-MX" sz="4600" dirty="0" smtClean="0"/>
              <a:t>La caída de satanás fue la rebeldía.!</a:t>
            </a:r>
          </a:p>
          <a:p>
            <a:pPr algn="just"/>
            <a:r>
              <a:rPr lang="es-MX" sz="4600" dirty="0" smtClean="0"/>
              <a:t>El mundo le esta diciendo a la mujer </a:t>
            </a:r>
            <a:r>
              <a:rPr lang="es-MX" sz="4600" i="1" dirty="0" smtClean="0"/>
              <a:t>“no te dejes” </a:t>
            </a:r>
          </a:p>
          <a:p>
            <a:pPr algn="just"/>
            <a:r>
              <a:rPr lang="es-MX" sz="4600" i="1" dirty="0" smtClean="0"/>
              <a:t>“No permitas a ningún hombre mandarte”</a:t>
            </a:r>
          </a:p>
          <a:p>
            <a:pPr algn="just"/>
            <a:r>
              <a:rPr lang="es-MX" sz="4600" i="1" dirty="0" smtClean="0"/>
              <a:t>“Reclama tus derechos” </a:t>
            </a:r>
          </a:p>
          <a:p>
            <a:pPr algn="just"/>
            <a:r>
              <a:rPr lang="es-MX" sz="4600" i="1" dirty="0" smtClean="0"/>
              <a:t> </a:t>
            </a:r>
            <a:r>
              <a:rPr lang="es-MX" sz="4600" i="1" u="sng" dirty="0" smtClean="0"/>
              <a:t>Mt.5:38</a:t>
            </a:r>
            <a:r>
              <a:rPr lang="es-MX" sz="4600" i="1" dirty="0" smtClean="0"/>
              <a:t>  Oísteis que fue  </a:t>
            </a:r>
            <a:r>
              <a:rPr lang="es-MX" sz="4600" i="1" u="sng" dirty="0" smtClean="0"/>
              <a:t>Ro.12:21 </a:t>
            </a:r>
            <a:r>
              <a:rPr lang="es-MX" sz="4600" i="1" dirty="0" smtClean="0"/>
              <a:t> No seas </a:t>
            </a:r>
            <a:endParaRPr lang="es-MX" sz="4600" i="1" u="sng" dirty="0" smtClean="0"/>
          </a:p>
          <a:p>
            <a:pPr algn="just"/>
            <a:r>
              <a:rPr lang="es-MX" sz="4600" dirty="0" smtClean="0"/>
              <a:t>Cristo nuestro Maestro enseña:  Porque cual es el mayor?  </a:t>
            </a:r>
            <a:r>
              <a:rPr lang="es-MX" sz="4600" u="sng" dirty="0" smtClean="0"/>
              <a:t>Lc.22:27</a:t>
            </a:r>
          </a:p>
          <a:p>
            <a:pPr algn="just"/>
            <a:r>
              <a:rPr lang="es-MX" sz="4600" dirty="0" smtClean="0"/>
              <a:t> Eso no quiere decir que la mujer debe aguantar golpes y abuso emocional en el nombre de la “sumisión” </a:t>
            </a:r>
          </a:p>
          <a:p>
            <a:pPr algn="just"/>
            <a:r>
              <a:rPr lang="es-MX" sz="4600" dirty="0" smtClean="0"/>
              <a:t>Si es obligada hacer algo contra la palabra, ella tiene que obedecer a Dios primero.!  Amaras al Sr. </a:t>
            </a:r>
            <a:r>
              <a:rPr lang="es-MX" sz="4600" b="1" u="sng" dirty="0" smtClean="0"/>
              <a:t>Dt. 6:5</a:t>
            </a:r>
          </a:p>
          <a:p>
            <a:pPr>
              <a:buNone/>
            </a:pPr>
            <a:r>
              <a:rPr lang="es-MX" dirty="0" smtClean="0"/>
              <a:t> </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990600"/>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es-MX" sz="3200" dirty="0" smtClean="0"/>
              <a:t>Que sucede cuando no hay este orden divino?</a:t>
            </a:r>
            <a:br>
              <a:rPr lang="es-MX" sz="3200" dirty="0" smtClean="0"/>
            </a:br>
            <a:r>
              <a:rPr lang="es-MX" sz="3200" dirty="0" smtClean="0"/>
              <a:t>El La </a:t>
            </a:r>
            <a:r>
              <a:rPr lang="es-MX" sz="3200" dirty="0" smtClean="0"/>
              <a:t>Haye</a:t>
            </a:r>
            <a:r>
              <a:rPr lang="es-MX" sz="3200" dirty="0" smtClean="0"/>
              <a:t> dice:</a:t>
            </a:r>
            <a:endParaRPr lang="es-MX" sz="3200" dirty="0"/>
          </a:p>
        </p:txBody>
      </p:sp>
      <p:sp>
        <p:nvSpPr>
          <p:cNvPr id="3" name="Content Placeholder 2"/>
          <p:cNvSpPr>
            <a:spLocks noGrp="1"/>
          </p:cNvSpPr>
          <p:nvPr>
            <p:ph idx="1"/>
          </p:nvPr>
        </p:nvSpPr>
        <p:spPr>
          <a:xfrm>
            <a:off x="152400" y="1219200"/>
            <a:ext cx="8839200" cy="54102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s-MX" dirty="0" smtClean="0"/>
              <a:t>“Usualmente un hogar en donde la mujer domina, es un hogar de contención hasta que el esposo por fin “se da por vencido”. Lo triste es que, la mujer llegara a menospreciar al varón que ella ha podido dominar.  Otra cosa que sucederá que los niños serán afectados.  La sumisión de la mujer no es esclavitud, sumisión bíblica es libertad. La mujer sumisa lo hace voluntariamente como al Señor.! </a:t>
            </a:r>
            <a:r>
              <a:rPr lang="es-MX" b="1" u="sng" dirty="0" smtClean="0"/>
              <a:t>1P. 3:6 </a:t>
            </a:r>
            <a:r>
              <a:rPr lang="es-MX" dirty="0" smtClean="0"/>
              <a:t>sin temer ninguna amenaza.</a:t>
            </a:r>
          </a:p>
          <a:p>
            <a:pPr algn="just"/>
            <a:r>
              <a:rPr lang="es-MX" dirty="0" smtClean="0"/>
              <a:t>Eso no quiere decir que no pueda desarrollar sus talentos y habilidades.  Son un equipo y ayuda.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style>
          <a:lnRef idx="2">
            <a:schemeClr val="accent6"/>
          </a:lnRef>
          <a:fillRef idx="1">
            <a:schemeClr val="lt1"/>
          </a:fillRef>
          <a:effectRef idx="0">
            <a:schemeClr val="accent6"/>
          </a:effectRef>
          <a:fontRef idx="minor">
            <a:schemeClr val="dk1"/>
          </a:fontRef>
        </p:style>
        <p:txBody>
          <a:bodyPr>
            <a:normAutofit/>
          </a:bodyPr>
          <a:lstStyle/>
          <a:p>
            <a:r>
              <a:rPr lang="es-MX" sz="3200" b="1" dirty="0" smtClean="0"/>
              <a:t>Amarle</a:t>
            </a:r>
            <a:r>
              <a:rPr lang="es-MX" sz="3200" dirty="0" smtClean="0"/>
              <a:t> </a:t>
            </a:r>
            <a:r>
              <a:rPr lang="es-MX" sz="3200" i="1" u="sng" dirty="0" smtClean="0"/>
              <a:t>Tit. 2:4 </a:t>
            </a:r>
            <a:r>
              <a:rPr lang="es-MX" sz="3200" i="1" dirty="0" smtClean="0"/>
              <a:t>Que enseñen a las mujeres jóvenes a amar a sus maridos y a sus hijos</a:t>
            </a:r>
            <a:r>
              <a:rPr lang="es-MX" sz="3200" dirty="0" smtClean="0"/>
              <a:t>. !Te espero a las!</a:t>
            </a:r>
            <a:endParaRPr lang="es-MX" sz="3200" dirty="0"/>
          </a:p>
        </p:txBody>
      </p:sp>
      <p:sp>
        <p:nvSpPr>
          <p:cNvPr id="3" name="Content Placeholder 2"/>
          <p:cNvSpPr>
            <a:spLocks noGrp="1"/>
          </p:cNvSpPr>
          <p:nvPr>
            <p:ph idx="1"/>
          </p:nvPr>
        </p:nvSpPr>
        <p:spPr>
          <a:xfrm>
            <a:off x="152400" y="1219200"/>
            <a:ext cx="8763000" cy="5486400"/>
          </a:xfrm>
        </p:spPr>
        <p:style>
          <a:lnRef idx="1">
            <a:schemeClr val="accent6"/>
          </a:lnRef>
          <a:fillRef idx="2">
            <a:schemeClr val="accent6"/>
          </a:fillRef>
          <a:effectRef idx="1">
            <a:schemeClr val="accent6"/>
          </a:effectRef>
          <a:fontRef idx="minor">
            <a:schemeClr val="dk1"/>
          </a:fontRef>
        </p:style>
        <p:txBody>
          <a:bodyPr/>
          <a:lstStyle/>
          <a:p>
            <a:pPr algn="just"/>
            <a:r>
              <a:rPr lang="es-MX" dirty="0" smtClean="0"/>
              <a:t>Una vez alguien pregunto a un hombre si el no estaba tentado a buscar otra mujer aparte de su esposa.</a:t>
            </a:r>
          </a:p>
          <a:p>
            <a:pPr algn="just"/>
            <a:r>
              <a:rPr lang="es-MX" dirty="0" smtClean="0"/>
              <a:t>1 Co. 7:3 El marido cumpla con la mujer el deber conyugal, y asimismo la mujer con el marido.</a:t>
            </a:r>
          </a:p>
          <a:p>
            <a:pPr algn="just"/>
            <a:r>
              <a:rPr lang="es-MX" dirty="0" smtClean="0"/>
              <a:t>5 No os neguéis el uno al otro, a no ser por algún tiempo de mutuo consentimiento, para ocuparos sosegadamente en la oración; y volved a juntaros </a:t>
            </a:r>
          </a:p>
          <a:p>
            <a:pPr algn="just"/>
            <a:r>
              <a:rPr lang="es-MX" dirty="0" smtClean="0"/>
              <a:t>Un hombre satisfecho = hombre contento.!</a:t>
            </a:r>
          </a:p>
          <a:p>
            <a:r>
              <a:rPr lang="es-MX" dirty="0" smtClean="0"/>
              <a:t>Lo atenderán con gusto? Si no trata bien?</a:t>
            </a:r>
            <a:endParaRPr lang="es-MX"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676</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EL ORDEN DE DIOS PARA LA MUJER. Gn.2:18-25 “La iglesia a demostrado aprecio. = tengo un compromiso con Dios de hablar su palabra. Dios quiere:  matrimonios solidos.!  Hogares solidos,  iglesias solidas.!  Cristianos estables.!</vt:lpstr>
      <vt:lpstr>Gn. 1:18  “No es bueno que el hombre este solo; le hare ayuda idónea para el.” Que es una ayuda idónea?  Es un persona que se pone al lado de uno, (llevad mi yugo Mt.11:30) no enfrente, ni detrás, para ayudarle a lograr sus metas.   Al lado de un gran  hombre hay una gran mujer. Cuando el hombre esta arriba la mujer le detiene  No fue formada de la cabeza.   De acuerdo al manual del fabricante hay 3 áreas básicas en las cuales una esposa desarrolla su papel como ayuda idónea. Respetándole, sometiéndose a el y amándole. </vt:lpstr>
      <vt:lpstr>Respeto:  Ef. 5:33  La mujer respete a su marido </vt:lpstr>
      <vt:lpstr>Pr. 21:9 Mejor es vivir en un rincón del terrado que con una mujer rencillosa en casa espaciosa.  Mi mama!</vt:lpstr>
      <vt:lpstr>Someterse a el.  Las casadas estén sujetas a sus propios maridos, como al Señor. Ef. 5:22</vt:lpstr>
      <vt:lpstr>Que sucede cuando no hay este orden divino? El La Haye dice:</vt:lpstr>
      <vt:lpstr>Amarle Tit. 2:4 Que enseñen a las mujeres jóvenes a amar a sus maridos y a sus hijos. !Te espero a las!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ORDEN DE DIOS PARA LA MUJER.</dc:title>
  <dc:creator>Owner</dc:creator>
  <cp:lastModifiedBy>admin</cp:lastModifiedBy>
  <cp:revision>39</cp:revision>
  <dcterms:created xsi:type="dcterms:W3CDTF">2008-05-02T14:56:50Z</dcterms:created>
  <dcterms:modified xsi:type="dcterms:W3CDTF">2012-11-11T16:33:23Z</dcterms:modified>
</cp:coreProperties>
</file>